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6" r:id="rId4"/>
    <p:sldMasterId id="2147483945" r:id="rId5"/>
  </p:sldMasterIdLst>
  <p:notesMasterIdLst>
    <p:notesMasterId r:id="rId18"/>
  </p:notesMasterIdLst>
  <p:sldIdLst>
    <p:sldId id="2147481304" r:id="rId6"/>
    <p:sldId id="2147481352" r:id="rId7"/>
    <p:sldId id="2147481345" r:id="rId8"/>
    <p:sldId id="2147481358" r:id="rId9"/>
    <p:sldId id="2147481346" r:id="rId10"/>
    <p:sldId id="2147481347" r:id="rId11"/>
    <p:sldId id="2147481354" r:id="rId12"/>
    <p:sldId id="2147481355" r:id="rId13"/>
    <p:sldId id="2147481356" r:id="rId14"/>
    <p:sldId id="2147481357" r:id="rId15"/>
    <p:sldId id="2147481348" r:id="rId16"/>
    <p:sldId id="2147481349" r:id="rId17"/>
  </p:sldIdLst>
  <p:sldSz cx="12192000" cy="6858000"/>
  <p:notesSz cx="7023100" cy="93091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2ADBE1BF-5E8A-483A-A4EF-0559240CF4AA}">
          <p14:sldIdLst>
            <p14:sldId id="2147481304"/>
            <p14:sldId id="2147481352"/>
            <p14:sldId id="2147481345"/>
            <p14:sldId id="2147481358"/>
            <p14:sldId id="2147481346"/>
            <p14:sldId id="2147481347"/>
            <p14:sldId id="2147481354"/>
            <p14:sldId id="2147481355"/>
            <p14:sldId id="2147481356"/>
            <p14:sldId id="2147481357"/>
            <p14:sldId id="2147481348"/>
            <p14:sldId id="2147481349"/>
          </p14:sldIdLst>
        </p14:section>
        <p14:section name="Backup" id="{C3A604C7-AABF-403F-987D-FE0495945C2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A6BC00-119B-E44A-FCDD-99AB2043A819}" name="SCHULTZ, Craig" initials="SC" userId="S::schultzc@who.int::854a62c5-58dd-4605-829d-e0fb08c0e742" providerId="AD"/>
  <p188:author id="{EB5B6503-3181-8430-33EE-58F4EC35FDE2}" name="SIMNICEANU, Alice" initials="SA" userId="S::simniceanua@who.int::39eefadd-5a8a-4d04-8c9e-28dd7e41e64d" providerId="AD"/>
  <p188:author id="{5FB05106-C9F6-89E5-B2E9-12D9807B39F8}" name="FISCHER, Natalie" initials="FN" userId="S::fischern@who.int::609ab499-bd91-412d-a19e-852d5cf4e4c1" providerId="AD"/>
  <p188:author id="{ABEE6006-F6AE-0219-9094-687FE9D2CFD1}" name="VAN HOLTEN, Judith" initials="" userId="S::vanholtenj@who.int::f96661e9-6b39-4412-b03e-766f5cad0246" providerId="AD"/>
  <p188:author id="{AA9D0F1B-383A-AAED-B53A-D388BE776DC7}" name="PEREA CARO, William Augusto" initials="PA" userId="S::pereaw@who.int::c1a29d3b-6f5a-4cf0-a3ed-7d53a401ff35" providerId="AD"/>
  <p188:author id="{5612361C-A9CC-E074-191F-ACAC85286971}" name="MCMENAMIN, Martina" initials="MM" userId="S::mcmenaminm@who.int::bde6d010-3c03-498a-b541-163b16e280d8" providerId="AD"/>
  <p188:author id="{ADD95F3D-A2C4-C30C-A4BB-EEDC59FA22CC}" name="HILL, Alexandra" initials="HA" userId="S::hilla@who.int::2f9605a8-c20a-46c1-aedf-88eb693ee9c3" providerId="AD"/>
  <p188:author id="{D6C8FA4B-9C63-3891-EAD2-7AF436A86488}" name="LEWIS, Rosamund" initials="LR" userId="S::lewisr@who.int::2c844c90-8031-49eb-b0c6-f7fc6e909235" providerId="AD"/>
  <p188:author id="{2ED5564F-E283-0803-18A9-26B3E08B3657}" name="JIN, Yeo Won" initials="JYW" userId="S::yjin@who.int::c165ab78-5c55-47f1-9034-9fabec109d61" providerId="AD"/>
  <p188:author id="{607D2C50-2540-1107-CD40-398A874C4B8F}" name="GAAFAR, Lama" initials="GL" userId="S::gaafarl@who.int::f3e00ff7-2952-4c1a-9d58-32bb013bc536" providerId="AD"/>
  <p188:author id="{A1CCFB51-0E9D-FBC8-275D-FDE2436F55C7}" name="HENDERSON, Corey" initials="HC" userId="S::chenderson@who.int::043682c7-9ee8-4bcc-8574-89c2235bd7ee" providerId="AD"/>
  <p188:author id="{F6CAB153-4CF4-205C-EFA1-7EC29ECB6427}" name="ACMA, Ayse" initials="AA" userId="S::acmaa@who.int::afa7f630-0e1d-4a92-a4b7-cc2546d3ed9a" providerId="AD"/>
  <p188:author id="{46C8B255-08D0-BB99-7A7F-DF9ECEED77D6}" name="MUIANGA, João" initials="MJ" userId="S::muiangaj@who.int::a9d2c93a-4d52-4ecf-879b-8c8b0497103a" providerId="AD"/>
  <p188:author id="{DE37E056-A2A7-AD99-667B-4CC4AF3FF036}" name="ESCOBAR CORADO WAEBER, Aura Rocio" initials="ECWAR" userId="S::escobarcoradowaebera@who.int::660d6170-5386-44ce-9ead-6e8e3b4ed2d0" providerId="AD"/>
  <p188:author id="{43DB0469-2C71-2C10-F055-402E1E07A11D}" name="BOSE, Anindya Sekhar" initials="ASB" userId="BOSE, Anindya Sekhar" providerId="None"/>
  <p188:author id="{7FAA5071-71EB-6C2D-AF57-5D6B89E3CA38}" name="LAURENSON-SCHAFER, Henry" initials="LSH" userId="S::laurensonschaferh@who.int::366095e3-0b21-4049-bcd9-a1dbde3c12b8" providerId="AD"/>
  <p188:author id="{B405E776-976B-1178-FA4C-6FDF6ACB89B9}" name="HE, Qun" initials="HQ" userId="S::heq@who.int::9e7d8886-0904-4a47-9993-6af0c386292f" providerId="AD"/>
  <p188:author id="{4A1DFC78-8463-3D74-5B49-2F2213384BCD}" name="Juniorcaius IKEJEZIE" initials="JI" userId="S::ikejeziej@who.int::84b9d2fa-ae00-482c-8e63-8158eb221343" providerId="AD"/>
  <p188:author id="{B9E8DE82-8DBB-4B75-ED7D-CBD97A5FD63E}" name="HOMAN, Tobias" initials="TH" userId="S::homant@who.int::ec9d2888-750a-4988-9432-a8d9c925384e" providerId="AD"/>
  <p188:author id="{F9D2938B-C34F-4A93-913A-CCE362F928BE}" name="MOEK, Felix" initials="MF" userId="S::moekf@who.int::c392ed33-6890-4248-99da-a8b116ab904c" providerId="AD"/>
  <p188:author id="{2CA83F8D-BB71-8EB6-2E00-9CF5B0C8A6C4}" name="CHANG BLANC, Diana" initials="CBD" userId="S::changblancd@who.int::095af1f0-0fe9-48c0-b39d-431b31cc03ce" providerId="AD"/>
  <p188:author id="{3E09D28E-8FF6-C4AA-1D31-105863C2F291}" name="Aaron Wallace" initials="AW" userId="Aaron Wallace" providerId="None"/>
  <p188:author id="{BF1BE79B-E594-BD5B-03C6-A896A133318E}" name="GRAY, John Henry" initials="GH" userId="S::grayj@who.int::b1fcb4c9-8b11-4938-921b-bbefa761d85f" providerId="AD"/>
  <p188:author id="{AD14A1A6-844F-1A43-48B7-C0E5B4F5C70C}" name="DESAI, Shalini" initials="DS" userId="S::sdesai@who.int::62e2c573-819b-434f-8570-d7a4950cfe63" providerId="AD"/>
  <p188:author id="{806DC0A9-6D96-497C-A800-EF39CD829B6C}" name="ADELE, Sandra" initials="SA" userId="S::adeles@who.int::7514c5f6-6cc3-4068-9a75-8a9da41f9b3e" providerId="AD"/>
  <p188:author id="{AA1FACB1-A3F9-7166-BF67-24D03C47A69D}" name="RICO CHINCHILLA, Anahi" initials="RCA" userId="S::arico@who.int::cf92528d-5624-4b2f-9c66-66c2e30877e8" providerId="AD"/>
  <p188:author id="{43A880D3-A5E2-34C0-604E-666EFEEFC217}" name="IZAWA, Yurie" initials="IY" userId="S::izaway@who.int::765be42b-5753-4d9e-b4b6-4b8c798d0400" providerId="AD"/>
  <p188:author id="{5E5D6ADA-3295-91E2-B3F5-EBC618F7A8D7}" name="BROOKS, Donald Joseph" initials="BDJ" userId="S::brooksd@who.int::b69303fd-0a75-4bc6-911c-b12e1b8025b9" providerId="AD"/>
  <p188:author id="{88D214E8-53D1-8081-5585-1813D54B651E}" name="AJONG, Brian" initials="AB" userId="S::ajongb@who.int::75747167-076c-4ca4-9ce5-bb859d2a64e5" providerId="AD"/>
  <p188:author id="{229951ED-867D-3726-E993-D93AF8231363}" name="MILLINCHIP, Benedict" initials="MB" userId="S::bmillinchip@who.int::70f1df23-1ef5-42c3-a7d4-a70a253f71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JORDJEVIC, Irena" initials="DI" lastIdx="27" clrIdx="0">
    <p:extLst>
      <p:ext uri="{19B8F6BF-5375-455C-9EA6-DF929625EA0E}">
        <p15:presenceInfo xmlns:p15="http://schemas.microsoft.com/office/powerpoint/2012/main" userId="S::djordjevici@who.int::172c40e0-87d6-44fd-8e00-bde0d4ddb91f" providerId="AD"/>
      </p:ext>
    </p:extLst>
  </p:cmAuthor>
  <p:cmAuthor id="2" name="KHARE, Shagun" initials="KS" lastIdx="2" clrIdx="1">
    <p:extLst>
      <p:ext uri="{19B8F6BF-5375-455C-9EA6-DF929625EA0E}">
        <p15:presenceInfo xmlns:p15="http://schemas.microsoft.com/office/powerpoint/2012/main" userId="S::khares@who.int::1c7f9c89-5a1a-4c4c-89d7-e6eee42951bd" providerId="AD"/>
      </p:ext>
    </p:extLst>
  </p:cmAuthor>
  <p:cmAuthor id="3" name="IZAWA, Yurie" initials="IY" lastIdx="162" clrIdx="2">
    <p:extLst>
      <p:ext uri="{19B8F6BF-5375-455C-9EA6-DF929625EA0E}">
        <p15:presenceInfo xmlns:p15="http://schemas.microsoft.com/office/powerpoint/2012/main" userId="S::izaway@who.int::765be42b-5753-4d9e-b4b6-4b8c798d0400" providerId="AD"/>
      </p:ext>
    </p:extLst>
  </p:cmAuthor>
  <p:cmAuthor id="4" name="FISCHER, Natalie" initials="FN" lastIdx="106" clrIdx="3">
    <p:extLst>
      <p:ext uri="{19B8F6BF-5375-455C-9EA6-DF929625EA0E}">
        <p15:presenceInfo xmlns:p15="http://schemas.microsoft.com/office/powerpoint/2012/main" userId="S::fischern@who.int::609ab499-bd91-412d-a19e-852d5cf4e4c1" providerId="AD"/>
      </p:ext>
    </p:extLst>
  </p:cmAuthor>
  <p:cmAuthor id="5" name="BRUHMAN, Clara" initials="BC" lastIdx="1" clrIdx="4">
    <p:extLst>
      <p:ext uri="{19B8F6BF-5375-455C-9EA6-DF929625EA0E}">
        <p15:presenceInfo xmlns:p15="http://schemas.microsoft.com/office/powerpoint/2012/main" userId="S::bruhmanc@who.int::dbd634dd-9c5b-4286-ada7-4e201d1fc106" providerId="AD"/>
      </p:ext>
    </p:extLst>
  </p:cmAuthor>
  <p:cmAuthor id="6" name="COLLAZO ALOS, Maria Mercedes" initials="CM" lastIdx="1" clrIdx="5">
    <p:extLst>
      <p:ext uri="{19B8F6BF-5375-455C-9EA6-DF929625EA0E}">
        <p15:presenceInfo xmlns:p15="http://schemas.microsoft.com/office/powerpoint/2012/main" userId="S::collazom@who.int::69bbf1bd-4a98-4508-921a-3517e17f97cd" providerId="AD"/>
      </p:ext>
    </p:extLst>
  </p:cmAuthor>
  <p:cmAuthor id="7" name="OWINO, Brian" initials="OB" lastIdx="10" clrIdx="6">
    <p:extLst>
      <p:ext uri="{19B8F6BF-5375-455C-9EA6-DF929625EA0E}">
        <p15:presenceInfo xmlns:p15="http://schemas.microsoft.com/office/powerpoint/2012/main" userId="S::bowino@who.int::2adbd6ce-f3dc-47d7-ab8d-2e6d35a25f58" providerId="AD"/>
      </p:ext>
    </p:extLst>
  </p:cmAuthor>
  <p:cmAuthor id="8" name="LARSEN, Jan-Erik" initials="LJ" lastIdx="1" clrIdx="7">
    <p:extLst>
      <p:ext uri="{19B8F6BF-5375-455C-9EA6-DF929625EA0E}">
        <p15:presenceInfo xmlns:p15="http://schemas.microsoft.com/office/powerpoint/2012/main" userId="S::larsenj@who.int::3baea528-d876-4c09-8d24-e7863494162b" providerId="AD"/>
      </p:ext>
    </p:extLst>
  </p:cmAuthor>
  <p:cmAuthor id="9" name="NDIR, Awa" initials="NA" lastIdx="4" clrIdx="8">
    <p:extLst>
      <p:ext uri="{19B8F6BF-5375-455C-9EA6-DF929625EA0E}">
        <p15:presenceInfo xmlns:p15="http://schemas.microsoft.com/office/powerpoint/2012/main" userId="S::ndira@who.int::382e0ec3-7412-41d0-b069-cc00c7799eaf" providerId="AD"/>
      </p:ext>
    </p:extLst>
  </p:cmAuthor>
  <p:cmAuthor id="10" name="BYCROFT, Kerstin" initials="BK" lastIdx="1" clrIdx="9">
    <p:extLst>
      <p:ext uri="{19B8F6BF-5375-455C-9EA6-DF929625EA0E}">
        <p15:presenceInfo xmlns:p15="http://schemas.microsoft.com/office/powerpoint/2012/main" userId="S::bycroftk@who.int::02068201-fbf6-4e7d-adfb-c1eee2022438" providerId="AD"/>
      </p:ext>
    </p:extLst>
  </p:cmAuthor>
  <p:cmAuthor id="11" name="MENDIBOURE, Vincent" initials="MV" lastIdx="1" clrIdx="10">
    <p:extLst>
      <p:ext uri="{19B8F6BF-5375-455C-9EA6-DF929625EA0E}">
        <p15:presenceInfo xmlns:p15="http://schemas.microsoft.com/office/powerpoint/2012/main" userId="S::mendibourev@who.int::62cde283-db61-4e44-aeaa-c074dce2b8f4" providerId="AD"/>
      </p:ext>
    </p:extLst>
  </p:cmAuthor>
  <p:cmAuthor id="12" name="SOUQUET, Jerome" initials="SJ" lastIdx="2" clrIdx="11">
    <p:extLst>
      <p:ext uri="{19B8F6BF-5375-455C-9EA6-DF929625EA0E}">
        <p15:presenceInfo xmlns:p15="http://schemas.microsoft.com/office/powerpoint/2012/main" userId="S::souquetj@who.int::39802026-b8c7-4674-bb29-6da54a1b2eb6" providerId="AD"/>
      </p:ext>
    </p:extLst>
  </p:cmAuthor>
  <p:cmAuthor id="13" name="TIZHE, Kawahya" initials="TK" lastIdx="1" clrIdx="12">
    <p:extLst>
      <p:ext uri="{19B8F6BF-5375-455C-9EA6-DF929625EA0E}">
        <p15:presenceInfo xmlns:p15="http://schemas.microsoft.com/office/powerpoint/2012/main" userId="S::tizhek@who.int::fd46bc15-4937-45d7-9168-de467e0d3369" providerId="AD"/>
      </p:ext>
    </p:extLst>
  </p:cmAuthor>
  <p:cmAuthor id="14" name="JIN, Yeo Won" initials="JYW" lastIdx="49" clrIdx="13">
    <p:extLst>
      <p:ext uri="{19B8F6BF-5375-455C-9EA6-DF929625EA0E}">
        <p15:presenceInfo xmlns:p15="http://schemas.microsoft.com/office/powerpoint/2012/main" userId="S::yjin@who.int::c165ab78-5c55-47f1-9034-9fabec109d61" providerId="AD"/>
      </p:ext>
    </p:extLst>
  </p:cmAuthor>
  <p:cmAuthor id="15" name="MUIANGA, João" initials="MJ" lastIdx="23" clrIdx="14">
    <p:extLst>
      <p:ext uri="{19B8F6BF-5375-455C-9EA6-DF929625EA0E}">
        <p15:presenceInfo xmlns:p15="http://schemas.microsoft.com/office/powerpoint/2012/main" userId="S::muiangaj@who.int::a9d2c93a-4d52-4ecf-879b-8c8b0497103a" providerId="AD"/>
      </p:ext>
    </p:extLst>
  </p:cmAuthor>
  <p:cmAuthor id="16" name="MACKLIN, Grace" initials="MG" lastIdx="9" clrIdx="15">
    <p:extLst>
      <p:ext uri="{19B8F6BF-5375-455C-9EA6-DF929625EA0E}">
        <p15:presenceInfo xmlns:p15="http://schemas.microsoft.com/office/powerpoint/2012/main" userId="S::mackling@who.int::b53879c4-c6f2-47ca-8b59-96b60d8f3e2d" providerId="AD"/>
      </p:ext>
    </p:extLst>
  </p:cmAuthor>
  <p:cmAuthor id="17" name="ESCOBAR CORADO WAEBER, Aura Rocio" initials="ECWAR" lastIdx="5" clrIdx="16">
    <p:extLst>
      <p:ext uri="{19B8F6BF-5375-455C-9EA6-DF929625EA0E}">
        <p15:presenceInfo xmlns:p15="http://schemas.microsoft.com/office/powerpoint/2012/main" userId="S::escobarcoradowaebera@who.int::660d6170-5386-44ce-9ead-6e8e3b4ed2d0" providerId="AD"/>
      </p:ext>
    </p:extLst>
  </p:cmAuthor>
  <p:cmAuthor id="18" name="HOMAN, Tobias" initials="HT" lastIdx="3" clrIdx="17">
    <p:extLst>
      <p:ext uri="{19B8F6BF-5375-455C-9EA6-DF929625EA0E}">
        <p15:presenceInfo xmlns:p15="http://schemas.microsoft.com/office/powerpoint/2012/main" userId="S::homant@who.int::ec9d2888-750a-4988-9432-a8d9c925384e" providerId="AD"/>
      </p:ext>
    </p:extLst>
  </p:cmAuthor>
  <p:cmAuthor id="19" name="AJONG, Brian" initials="AB" lastIdx="16" clrIdx="18">
    <p:extLst>
      <p:ext uri="{19B8F6BF-5375-455C-9EA6-DF929625EA0E}">
        <p15:presenceInfo xmlns:p15="http://schemas.microsoft.com/office/powerpoint/2012/main" userId="S::ajongb@who.int::75747167-076c-4ca4-9ce5-bb859d2a64e5" providerId="AD"/>
      </p:ext>
    </p:extLst>
  </p:cmAuthor>
  <p:cmAuthor id="20" name="LE POLAIN, Olivier" initials="LO" lastIdx="1" clrIdx="19">
    <p:extLst>
      <p:ext uri="{19B8F6BF-5375-455C-9EA6-DF929625EA0E}">
        <p15:presenceInfo xmlns:p15="http://schemas.microsoft.com/office/powerpoint/2012/main" userId="S::polaino@who.int::a18813c8-fd59-45c2-ae80-784f1d802385" providerId="AD"/>
      </p:ext>
    </p:extLst>
  </p:cmAuthor>
  <p:cmAuthor id="21" name="RICO CHINCHILLA, Anahi" initials="RCA" lastIdx="10" clrIdx="20">
    <p:extLst>
      <p:ext uri="{19B8F6BF-5375-455C-9EA6-DF929625EA0E}">
        <p15:presenceInfo xmlns:p15="http://schemas.microsoft.com/office/powerpoint/2012/main" userId="S::arico@who.int::cf92528d-5624-4b2f-9c66-66c2e30877e8" providerId="AD"/>
      </p:ext>
    </p:extLst>
  </p:cmAuthor>
  <p:cmAuthor id="22" name="LAURENSON-SCHAFER, Henry" initials="LH" lastIdx="9" clrIdx="21">
    <p:extLst>
      <p:ext uri="{19B8F6BF-5375-455C-9EA6-DF929625EA0E}">
        <p15:presenceInfo xmlns:p15="http://schemas.microsoft.com/office/powerpoint/2012/main" userId="S::laurensonschaferh@who.int::366095e3-0b21-4049-bcd9-a1dbde3c12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AB"/>
    <a:srgbClr val="0044C4"/>
    <a:srgbClr val="FFFFAB"/>
    <a:srgbClr val="FF7171"/>
    <a:srgbClr val="FFD281"/>
    <a:srgbClr val="D9FFB3"/>
    <a:srgbClr val="FFC55D"/>
    <a:srgbClr val="66CD00"/>
    <a:srgbClr val="EEEE00"/>
    <a:srgbClr val="EE9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SHI, Reena Hemendra" userId="a000f633-1554-4c76-9779-d0878cdbdb83" providerId="ADAL" clId="{EAE043CF-10B1-4D52-97B8-5409998A1205}"/>
    <pc:docChg chg="custSel delSld modSld modSection">
      <pc:chgData name="DOSHI, Reena Hemendra" userId="a000f633-1554-4c76-9779-d0878cdbdb83" providerId="ADAL" clId="{EAE043CF-10B1-4D52-97B8-5409998A1205}" dt="2024-09-11T09:23:40.469" v="3" actId="20577"/>
      <pc:docMkLst>
        <pc:docMk/>
      </pc:docMkLst>
      <pc:sldChg chg="modSp mod">
        <pc:chgData name="DOSHI, Reena Hemendra" userId="a000f633-1554-4c76-9779-d0878cdbdb83" providerId="ADAL" clId="{EAE043CF-10B1-4D52-97B8-5409998A1205}" dt="2024-09-11T09:23:40.469" v="3" actId="20577"/>
        <pc:sldMkLst>
          <pc:docMk/>
          <pc:sldMk cId="3157742092" sldId="2147481304"/>
        </pc:sldMkLst>
        <pc:spChg chg="mod">
          <ac:chgData name="DOSHI, Reena Hemendra" userId="a000f633-1554-4c76-9779-d0878cdbdb83" providerId="ADAL" clId="{EAE043CF-10B1-4D52-97B8-5409998A1205}" dt="2024-09-11T09:23:37.496" v="2" actId="27636"/>
          <ac:spMkLst>
            <pc:docMk/>
            <pc:sldMk cId="3157742092" sldId="2147481304"/>
            <ac:spMk id="2" creationId="{49CAD844-412A-2163-1673-E59F071D6E18}"/>
          </ac:spMkLst>
        </pc:spChg>
        <pc:spChg chg="mod">
          <ac:chgData name="DOSHI, Reena Hemendra" userId="a000f633-1554-4c76-9779-d0878cdbdb83" providerId="ADAL" clId="{EAE043CF-10B1-4D52-97B8-5409998A1205}" dt="2024-09-11T09:23:40.469" v="3" actId="20577"/>
          <ac:spMkLst>
            <pc:docMk/>
            <pc:sldMk cId="3157742092" sldId="2147481304"/>
            <ac:spMk id="3" creationId="{0B9A893D-DE6E-959B-D5C4-0C1A8D4BD8EA}"/>
          </ac:spMkLst>
        </pc:spChg>
      </pc:sldChg>
      <pc:sldChg chg="del">
        <pc:chgData name="DOSHI, Reena Hemendra" userId="a000f633-1554-4c76-9779-d0878cdbdb83" providerId="ADAL" clId="{EAE043CF-10B1-4D52-97B8-5409998A1205}" dt="2024-09-11T09:22:14.081" v="0" actId="47"/>
        <pc:sldMkLst>
          <pc:docMk/>
          <pc:sldMk cId="3845150719" sldId="21474813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7B25686-C135-714D-ADAE-A031C4BC0204}" type="datetimeFigureOut">
              <a:rPr lang="en-US" smtClean="0"/>
              <a:t>9/11/2024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385B747-18E9-E746-A276-B387773C2AC8}" type="slidenum">
              <a:rPr lang="en-US" smtClean="0"/>
              <a:t>‹#›</a:t>
            </a:fld>
            <a:endParaRPr lang="en-US"/>
          </a:p>
        </p:txBody>
      </p:sp>
    </p:spTree>
    <p:extLst>
      <p:ext uri="{BB962C8B-B14F-4D97-AF65-F5344CB8AC3E}">
        <p14:creationId xmlns:p14="http://schemas.microsoft.com/office/powerpoint/2010/main" val="1933771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0F5B0D-9654-4FEB-BAB9-5F4A9A9AF9A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8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01954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ext ">
    <p:bg>
      <p:bgPr>
        <a:solidFill>
          <a:srgbClr val="DDEFF9"/>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5" y="6000906"/>
            <a:ext cx="1828792" cy="556811"/>
          </a:xfrm>
          <a:prstGeom prst="rect">
            <a:avLst/>
          </a:prstGeom>
        </p:spPr>
      </p:pic>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r>
              <a:rPr lang="en-US"/>
              <a:t>Click icon to add picture</a:t>
            </a:r>
          </a:p>
        </p:txBody>
      </p:sp>
      <p:sp>
        <p:nvSpPr>
          <p:cNvPr id="11" name="Title 1">
            <a:extLst>
              <a:ext uri="{FF2B5EF4-FFF2-40B4-BE49-F238E27FC236}">
                <a16:creationId xmlns:a16="http://schemas.microsoft.com/office/drawing/2014/main" id="{7DA67AD6-D8C7-B74A-B8D9-C0B4BE696ED5}"/>
              </a:ext>
            </a:extLst>
          </p:cNvPr>
          <p:cNvSpPr txBox="1">
            <a:spLocks/>
          </p:cNvSpPr>
          <p:nvPr userDrawn="1"/>
        </p:nvSpPr>
        <p:spPr>
          <a:xfrm>
            <a:off x="457201" y="1139590"/>
            <a:ext cx="7305040" cy="21981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None/>
              <a:defRPr sz="1400" b="0" i="0" kern="1200">
                <a:solidFill>
                  <a:schemeClr val="bg1"/>
                </a:solidFill>
                <a:latin typeface="+mn-lt"/>
                <a:ea typeface="+mj-ea"/>
                <a:cs typeface="+mj-cs"/>
              </a:defRPr>
            </a:lvl1pPr>
          </a:lstStyle>
          <a:p>
            <a:r>
              <a:rPr lang="en-US">
                <a:solidFill>
                  <a:srgbClr val="00205C"/>
                </a:solidFill>
              </a:rPr>
              <a:t>Click to edit Master title style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59825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a:xfrm>
            <a:off x="457200" y="6351699"/>
            <a:ext cx="380035" cy="320675"/>
          </a:xfrm>
        </p:spPr>
        <p:txBody>
          <a:bodyPr/>
          <a:lstStyle>
            <a:lvl1pPr algn="l">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06005" y="6115562"/>
            <a:ext cx="1828795" cy="556812"/>
          </a:xfrm>
          <a:prstGeom prst="rect">
            <a:avLst/>
          </a:prstGeom>
        </p:spPr>
      </p:pic>
    </p:spTree>
    <p:extLst>
      <p:ext uri="{BB962C8B-B14F-4D97-AF65-F5344CB8AC3E}">
        <p14:creationId xmlns:p14="http://schemas.microsoft.com/office/powerpoint/2010/main" val="751595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563877"/>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r>
              <a:rPr lang="en-US"/>
              <a:t>Click icon to add picture</a:t>
            </a:r>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r>
              <a:rPr lang="en-US"/>
              <a:t>Click icon to add picture</a:t>
            </a:r>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r>
              <a:rPr lang="en-US"/>
              <a:t>Click icon to add picture</a:t>
            </a:r>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p:nvPr>
        </p:nvSpPr>
        <p:spPr>
          <a:xfrm>
            <a:off x="426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p:nvPr>
        </p:nvSpPr>
        <p:spPr>
          <a:xfrm>
            <a:off x="807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Tree>
    <p:extLst>
      <p:ext uri="{BB962C8B-B14F-4D97-AF65-F5344CB8AC3E}">
        <p14:creationId xmlns:p14="http://schemas.microsoft.com/office/powerpoint/2010/main" val="220782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746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828801"/>
            <a:ext cx="3657600" cy="4343400"/>
          </a:xfrm>
          <a:solidFill>
            <a:srgbClr val="DDEFF9"/>
          </a:solidFill>
        </p:spPr>
        <p:txBody>
          <a:bodyPr lIns="182880" tIns="182880" rIns="182880" bIns="182880">
            <a:normAutofit/>
          </a:bodyPr>
          <a:lstStyle>
            <a:lvl1pPr marL="0" indent="0">
              <a:buNone/>
              <a:defRPr sz="2000">
                <a:solidFill>
                  <a:srgbClr val="00205C"/>
                </a:solidFill>
              </a:defRPr>
            </a:lvl1pPr>
            <a:lvl2pPr marL="457200" indent="0">
              <a:buNone/>
              <a:defRPr sz="2000">
                <a:solidFill>
                  <a:srgbClr val="00205C"/>
                </a:solidFill>
              </a:defRPr>
            </a:lvl2pPr>
            <a:lvl3pPr marL="914400" indent="0">
              <a:buNone/>
              <a:defRPr sz="2000">
                <a:solidFill>
                  <a:srgbClr val="00205C"/>
                </a:solidFill>
              </a:defRPr>
            </a:lvl3pPr>
            <a:lvl4pPr marL="1371600" indent="0">
              <a:buNone/>
              <a:defRPr sz="2000">
                <a:solidFill>
                  <a:srgbClr val="00205C"/>
                </a:solidFill>
              </a:defRPr>
            </a:lvl4pPr>
            <a:lvl5pPr marL="1828800" indent="0">
              <a:buNone/>
              <a:defRPr sz="2000">
                <a:solidFill>
                  <a:srgbClr val="002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D77C92E-FD76-CA4F-9DDF-75EE90F0F3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80851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736695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87537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45720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4572000" cy="3884295"/>
          </a:xfrm>
        </p:spPr>
        <p:txBody>
          <a:bodyPr/>
          <a:lstStyle>
            <a:lvl1pPr marL="0" indent="0">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404128"/>
            <a:ext cx="5154592" cy="320675"/>
          </a:xfr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0D277E7-B8AB-6149-A9B0-222EC5A514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689669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B883BC-ECF6-C547-8C20-CE0694CA25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262706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00D91A6-1DEF-C742-BB2B-4F0CE8BD17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84710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2459534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E1CFAF92-E612-AE40-ABFE-2A513B425F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264298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Three columns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B61AF795-8C85-814F-914D-9EBE0519A1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551789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199" y="4071396"/>
            <a:ext cx="5486400" cy="16893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5352" y="4050792"/>
            <a:ext cx="5486400" cy="17058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2998280"/>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2998280"/>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3318E81-63F9-2444-AF93-3EF243AFF18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470574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p:nvPr>
        </p:nvSpPr>
        <p:spPr>
          <a:xfrm>
            <a:off x="457200" y="457200"/>
            <a:ext cx="5638800" cy="1134533"/>
          </a:xfrm>
        </p:spPr>
        <p:txBody>
          <a:bodyPr/>
          <a:lstStyle>
            <a:lvl1pP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p:nvPr>
        </p:nvSpPr>
        <p:spPr>
          <a:xfrm>
            <a:off x="457201" y="4051583"/>
            <a:ext cx="3657600"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p:nvPr>
        </p:nvSpPr>
        <p:spPr>
          <a:xfrm>
            <a:off x="4276222"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CAD4A73-8602-F84A-9C68-0647084B0CC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p:nvPr>
        </p:nvSpPr>
        <p:spPr>
          <a:xfrm>
            <a:off x="8061767"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p:nvPr>
        </p:nvSpPr>
        <p:spPr>
          <a:xfrm>
            <a:off x="4267200" y="3388291"/>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p:nvPr>
        </p:nvSpPr>
        <p:spPr>
          <a:xfrm>
            <a:off x="45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p:nvPr>
        </p:nvSpPr>
        <p:spPr>
          <a:xfrm>
            <a:off x="807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a:extLst>
              <a:ext uri="{FF2B5EF4-FFF2-40B4-BE49-F238E27FC236}">
                <a16:creationId xmlns:a16="http://schemas.microsoft.com/office/drawing/2014/main" id="{60CC6A7D-F186-344A-AFAE-1F4FB8A6C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528725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E279F-2BBA-1D44-B270-AA9874F04DB2}"/>
              </a:ext>
            </a:extLst>
          </p:cNvPr>
          <p:cNvSpPr/>
          <p:nvPr userDrawn="1"/>
        </p:nvSpPr>
        <p:spPr>
          <a:xfrm>
            <a:off x="4259484" y="0"/>
            <a:ext cx="7932516" cy="6858000"/>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85297-9C41-6C4E-8A84-CACB42015762}"/>
              </a:ext>
            </a:extLst>
          </p:cNvPr>
          <p:cNvSpPr>
            <a:spLocks noGrp="1"/>
          </p:cNvSpPr>
          <p:nvPr>
            <p:ph type="title"/>
          </p:nvPr>
        </p:nvSpPr>
        <p:spPr>
          <a:xfrm>
            <a:off x="460435" y="685800"/>
            <a:ext cx="3335388" cy="839788"/>
          </a:xfrm>
        </p:spPr>
        <p:txBody>
          <a:bodyPr anchor="t" anchorCtr="0">
            <a:normAutofit/>
          </a:bodyPr>
          <a:lstStyle>
            <a:lvl1pPr>
              <a:defRPr sz="2400">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3407C06-6CF8-2F41-BC67-54F13BB0A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0C6F6-8639-BE4B-BAD3-FFDBE27818CB}"/>
              </a:ext>
            </a:extLst>
          </p:cNvPr>
          <p:cNvSpPr>
            <a:spLocks noGrp="1"/>
          </p:cNvSpPr>
          <p:nvPr>
            <p:ph type="body" sz="half" idx="2"/>
          </p:nvPr>
        </p:nvSpPr>
        <p:spPr>
          <a:xfrm>
            <a:off x="457200" y="1828801"/>
            <a:ext cx="3335388" cy="3952232"/>
          </a:xfrm>
        </p:spPr>
        <p:txBody>
          <a:bodyPr anchor="t" anchorCtr="0">
            <a:normAutofit/>
          </a:bodyPr>
          <a:lstStyle>
            <a:lvl1pPr marL="0" indent="0">
              <a:spcBef>
                <a:spcPts val="0"/>
              </a:spcBef>
              <a:buFontTx/>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14588A5-7D85-6341-A58F-B4539B4697EB}"/>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1CF08247-7496-3348-B3C4-9BDDB676BE73}"/>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DAE8B88C-5FF6-8C4C-B269-E15964BDCE0D}"/>
              </a:ext>
            </a:extLst>
          </p:cNvPr>
          <p:cNvCxnSpPr>
            <a:cxnSpLocks/>
          </p:cNvCxnSpPr>
          <p:nvPr userDrawn="1"/>
        </p:nvCxnSpPr>
        <p:spPr>
          <a:xfrm>
            <a:off x="457200" y="457200"/>
            <a:ext cx="3338623"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95724E3-FDE3-2149-BB91-FE058CAA94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35452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285750" indent="-285750">
              <a:spcBef>
                <a:spcPts val="1600"/>
              </a:spcBef>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992776-3670-F24B-B4C8-03460D5C00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080220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84C8C0-9FE5-7B48-A8C7-062291516A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63034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4800">
                <a:solidFill>
                  <a:srgbClr val="009ADE"/>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1476596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675" y="1481329"/>
            <a:ext cx="6474373" cy="4525963"/>
          </a:xfrm>
        </p:spPr>
        <p:txBody>
          <a:bodyPr>
            <a:normAutofit/>
          </a:bodyPr>
          <a:lstStyle>
            <a:lvl1pPr>
              <a:buClr>
                <a:srgbClr val="1E7FB8"/>
              </a:buClr>
              <a:defRPr sz="1800"/>
            </a:lvl1pPr>
            <a:lvl2pPr>
              <a:buClr>
                <a:srgbClr val="1E7FB8"/>
              </a:buClr>
              <a:defRPr sz="1800"/>
            </a:lvl2pPr>
            <a:lvl3pPr>
              <a:buClr>
                <a:srgbClr val="1E7FB8"/>
              </a:buClr>
              <a:defRPr sz="1600"/>
            </a:lvl3pPr>
            <a:lvl4pPr>
              <a:buClr>
                <a:srgbClr val="1E7FB8"/>
              </a:buClr>
              <a:defRPr sz="1600"/>
            </a:lvl4pPr>
            <a:lvl5pPr>
              <a:buClr>
                <a:srgbClr val="1E7FB8"/>
              </a:buClr>
              <a:defRPr sz="1400"/>
            </a:lvl5pPr>
            <a:extLst/>
          </a:lstStyle>
          <a:p>
            <a:pPr lvl="0" eaLnBrk="1" latinLnBrk="0" hangingPunct="1"/>
            <a:r>
              <a:rPr lang="pt-BR"/>
              <a:t>Clique para editar os estilos de texto Mestres</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6" name="Slide Number Placeholder 5"/>
          <p:cNvSpPr>
            <a:spLocks noGrp="1"/>
          </p:cNvSpPr>
          <p:nvPr>
            <p:ph type="sldNum" sz="quarter" idx="12"/>
          </p:nvPr>
        </p:nvSpPr>
        <p:spPr/>
        <p:txBody>
          <a:bodyPr/>
          <a:lstStyle/>
          <a:p>
            <a:fld id="{8BF34394-F794-4561-AA1F-B682420E2738}" type="slidenum">
              <a:rPr lang="pt-BR" smtClean="0"/>
              <a:t>‹#›</a:t>
            </a:fld>
            <a:endParaRPr lang="pt-BR"/>
          </a:p>
        </p:txBody>
      </p:sp>
      <p:sp>
        <p:nvSpPr>
          <p:cNvPr id="7" name="Title 6"/>
          <p:cNvSpPr>
            <a:spLocks noGrp="1"/>
          </p:cNvSpPr>
          <p:nvPr>
            <p:ph type="title"/>
          </p:nvPr>
        </p:nvSpPr>
        <p:spPr/>
        <p:txBody>
          <a:bodyPr rtlCol="0">
            <a:normAutofit/>
          </a:bodyPr>
          <a:lstStyle>
            <a:lvl1pPr>
              <a:defRPr sz="2800"/>
            </a:lvl1pPr>
            <a:extLst/>
          </a:lstStyle>
          <a:p>
            <a:r>
              <a:rPr kumimoji="0" lang="pt-BR"/>
              <a:t>Clique para editar o título Mestre</a:t>
            </a:r>
            <a:endParaRPr kumimoji="0" lang="en-US"/>
          </a:p>
        </p:txBody>
      </p:sp>
      <p:sp>
        <p:nvSpPr>
          <p:cNvPr id="5" name="Content Placeholder 2">
            <a:extLst>
              <a:ext uri="{FF2B5EF4-FFF2-40B4-BE49-F238E27FC236}">
                <a16:creationId xmlns:a16="http://schemas.microsoft.com/office/drawing/2014/main" id="{66CB8E8F-70C5-88C7-A6E3-B98F0BD1CF9A}"/>
              </a:ext>
            </a:extLst>
          </p:cNvPr>
          <p:cNvSpPr>
            <a:spLocks noGrp="1"/>
          </p:cNvSpPr>
          <p:nvPr>
            <p:ph idx="13"/>
          </p:nvPr>
        </p:nvSpPr>
        <p:spPr>
          <a:xfrm>
            <a:off x="6779172" y="1481329"/>
            <a:ext cx="4803227" cy="4525963"/>
          </a:xfrm>
        </p:spPr>
        <p:txBody>
          <a:bodyPr>
            <a:normAutofit/>
          </a:bodyPr>
          <a:lstStyle>
            <a:lvl1pPr algn="ctr">
              <a:buClr>
                <a:srgbClr val="1E7FB8"/>
              </a:buClr>
              <a:defRPr sz="1800"/>
            </a:lvl1pPr>
            <a:lvl2pPr algn="ctr">
              <a:buClr>
                <a:srgbClr val="1E7FB8"/>
              </a:buClr>
              <a:defRPr sz="1800"/>
            </a:lvl2pPr>
            <a:lvl3pPr algn="ctr">
              <a:buClr>
                <a:srgbClr val="1E7FB8"/>
              </a:buClr>
              <a:defRPr sz="1600"/>
            </a:lvl3pPr>
            <a:lvl4pPr algn="ctr">
              <a:buClr>
                <a:srgbClr val="1E7FB8"/>
              </a:buClr>
              <a:defRPr sz="1600"/>
            </a:lvl4pPr>
            <a:lvl5pPr algn="ctr">
              <a:buClr>
                <a:srgbClr val="1E7FB8"/>
              </a:buClr>
              <a:defRPr sz="1400"/>
            </a:lvl5pPr>
            <a:extLst/>
          </a:lstStyle>
          <a:p>
            <a:pPr lvl="0" eaLnBrk="1" latinLnBrk="0" hangingPunct="1"/>
            <a:r>
              <a:rPr lang="pt-BR"/>
              <a:t>Clique para editar os estilos de texto Mestres</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extLst>
      <p:ext uri="{BB962C8B-B14F-4D97-AF65-F5344CB8AC3E}">
        <p14:creationId xmlns:p14="http://schemas.microsoft.com/office/powerpoint/2010/main" val="2213248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arge text ">
    <p:bg>
      <p:bgPr>
        <a:solidFill>
          <a:srgbClr val="DDEFF9"/>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5" y="6000906"/>
            <a:ext cx="1828792" cy="556811"/>
          </a:xfrm>
          <a:prstGeom prst="rect">
            <a:avLst/>
          </a:prstGeom>
        </p:spPr>
      </p:pic>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r>
              <a:rPr lang="en-US"/>
              <a:t>Click icon to add picture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91578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52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3847478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E338-010E-3E4D-B45D-54C05B3B1934}"/>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4419E6F-C203-8045-8FF2-7221DD8FC8D1}"/>
              </a:ext>
            </a:extLst>
          </p:cNvPr>
          <p:cNvSpPr>
            <a:spLocks noGrp="1"/>
          </p:cNvSpPr>
          <p:nvPr>
            <p:ph type="sldNum" sz="quarter" idx="11"/>
          </p:nvPr>
        </p:nvSpPr>
        <p:spPr>
          <a:xfrm>
            <a:off x="11415713" y="6480000"/>
            <a:ext cx="290512" cy="180975"/>
          </a:xfrm>
        </p:spPr>
        <p:txBody>
          <a:bodyPr/>
          <a:lstStyle/>
          <a:p>
            <a:pPr>
              <a:defRPr/>
            </a:pPr>
            <a:fld id="{F8722D5B-3102-4346-B5A7-36B33C094CED}" type="slidenum">
              <a:rPr lang="en-GB" altLang="en-US" smtClean="0"/>
              <a:pPr>
                <a:defRPr/>
              </a:pPr>
              <a:t>‹#›</a:t>
            </a:fld>
            <a:endParaRPr lang="en-GB" altLang="en-US"/>
          </a:p>
        </p:txBody>
      </p:sp>
      <p:sp>
        <p:nvSpPr>
          <p:cNvPr id="11" name="Text Placeholder 2">
            <a:extLst>
              <a:ext uri="{FF2B5EF4-FFF2-40B4-BE49-F238E27FC236}">
                <a16:creationId xmlns:a16="http://schemas.microsoft.com/office/drawing/2014/main" id="{08448191-C494-2E43-81D5-F06726526065}"/>
              </a:ext>
            </a:extLst>
          </p:cNvPr>
          <p:cNvSpPr>
            <a:spLocks noGrp="1"/>
          </p:cNvSpPr>
          <p:nvPr>
            <p:ph idx="1"/>
          </p:nvPr>
        </p:nvSpPr>
        <p:spPr bwMode="invGray">
          <a:xfrm>
            <a:off x="479425" y="1800225"/>
            <a:ext cx="11233150" cy="4237038"/>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Tree>
    <p:extLst>
      <p:ext uri="{BB962C8B-B14F-4D97-AF65-F5344CB8AC3E}">
        <p14:creationId xmlns:p14="http://schemas.microsoft.com/office/powerpoint/2010/main" val="2791910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17">
          <p15:clr>
            <a:srgbClr val="FBAE40"/>
          </p15:clr>
        </p15:guide>
        <p15:guide id="2" orient="horz" pos="3804">
          <p15:clr>
            <a:srgbClr val="FBAE40"/>
          </p15:clr>
        </p15:guide>
        <p15:guide id="3" pos="302">
          <p15:clr>
            <a:srgbClr val="FBAE40"/>
          </p15:clr>
        </p15:guide>
        <p15:guide id="4" pos="3749">
          <p15:clr>
            <a:srgbClr val="FBAE40"/>
          </p15:clr>
        </p15:guide>
        <p15:guide id="5" pos="3931">
          <p15:clr>
            <a:srgbClr val="FBAE40"/>
          </p15:clr>
        </p15:guide>
        <p15:guide id="6" pos="7378">
          <p15:clr>
            <a:srgbClr val="FBAE40"/>
          </p15:clr>
        </p15:guide>
        <p15:guide id="7" pos="2545">
          <p15:clr>
            <a:srgbClr val="FBAE40"/>
          </p15:clr>
        </p15:guide>
        <p15:guide id="8" pos="2729">
          <p15:clr>
            <a:srgbClr val="FBAE40"/>
          </p15:clr>
        </p15:guide>
        <p15:guide id="9" pos="4974">
          <p15:clr>
            <a:srgbClr val="FBAE40"/>
          </p15:clr>
        </p15:guide>
        <p15:guide id="10" pos="513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880000" y="36001"/>
            <a:ext cx="2844800" cy="365125"/>
          </a:xfrm>
          <a:prstGeom prst="rect">
            <a:avLst/>
          </a:prstGeom>
        </p:spPr>
        <p:txBody>
          <a:bodyPr/>
          <a:lstStyle/>
          <a:p>
            <a:fld id="{554E8B30-35B9-4010-B43B-3ECBE01DD10B}" type="datetime1">
              <a:rPr lang="en-GB" smtClean="0"/>
              <a:t>11/09/2024</a:t>
            </a:fld>
            <a:endParaRPr lang="en-US"/>
          </a:p>
        </p:txBody>
      </p:sp>
      <p:sp>
        <p:nvSpPr>
          <p:cNvPr id="9" name="Slide Number Placeholder 8"/>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3725398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7251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43626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7251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43626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navy + blue log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107073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07A3732-E7A9-B344-8DAE-D56547DA56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6"/>
          </a:xfrm>
          <a:prstGeom prst="rect">
            <a:avLst/>
          </a:prstGeom>
        </p:spPr>
      </p:pic>
    </p:spTree>
    <p:extLst>
      <p:ext uri="{BB962C8B-B14F-4D97-AF65-F5344CB8AC3E}">
        <p14:creationId xmlns:p14="http://schemas.microsoft.com/office/powerpoint/2010/main" val="29768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1AFBD7E-873F-FC49-A840-08A744808D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2699069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F07AB91-D215-9B41-9808-46FFB4D27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35068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799"/>
            <a:ext cx="5638800" cy="3075869"/>
          </a:xfrm>
        </p:spPr>
        <p:txBody>
          <a:bodyPr>
            <a:normAutofit/>
          </a:bodyPr>
          <a:lstStyle>
            <a:lvl1pPr>
              <a:defRPr sz="4200">
                <a:solidFill>
                  <a:srgbClr val="009AD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7917084" y="685800"/>
            <a:ext cx="3817716" cy="54609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47586040-0D3B-0A43-AF9D-DF0628A08055}"/>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A501AEF-ABA1-5B46-9DF6-FA16A49F32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863063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1B0992-9F08-4D46-9772-C6DCA591D5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4221598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image" Target="../media/image1.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oleObject" Target="../embeddings/oleObject2.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tags" Target="../tags/tag3.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theme" Target="../theme/theme2.xml"/><Relationship Id="rId8" Type="http://schemas.openxmlformats.org/officeDocument/2006/relationships/slideLayout" Target="../slideLayouts/slideLayout9.xml"/><Relationship Id="rId3"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38FA622-A3CA-03A8-DF0A-6CE551EA81E4}"/>
              </a:ext>
            </a:extLst>
          </p:cNvPr>
          <p:cNvGraphicFramePr>
            <a:graphicFrameLocks noChangeAspect="1"/>
          </p:cNvGraphicFramePr>
          <p:nvPr userDrawn="1">
            <p:custDataLst>
              <p:tags r:id="rId3"/>
            </p:custDataLst>
            <p:extLst>
              <p:ext uri="{D42A27DB-BD31-4B8C-83A1-F6EECF244321}">
                <p14:modId xmlns:p14="http://schemas.microsoft.com/office/powerpoint/2010/main" val="3640874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5" name="think-cell data - do not delete" hidden="1">
                        <a:extLst>
                          <a:ext uri="{FF2B5EF4-FFF2-40B4-BE49-F238E27FC236}">
                            <a16:creationId xmlns:a16="http://schemas.microsoft.com/office/drawing/2014/main" id="{338FA622-A3CA-03A8-DF0A-6CE551EA81E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819819" y="602128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D0F5B0D-9654-4FEB-BAB9-5F4A9A9AF9A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Rectangle 6"/>
          <p:cNvSpPr/>
          <p:nvPr userDrawn="1"/>
        </p:nvSpPr>
        <p:spPr>
          <a:xfrm>
            <a:off x="0" y="-27384"/>
            <a:ext cx="12192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p:cNvGrpSpPr/>
          <p:nvPr/>
        </p:nvGrpSpPr>
        <p:grpSpPr>
          <a:xfrm>
            <a:off x="9066230" y="6150623"/>
            <a:ext cx="2515543" cy="569706"/>
            <a:chOff x="5525840" y="3530278"/>
            <a:chExt cx="1886657" cy="569706"/>
          </a:xfrm>
        </p:grpSpPr>
        <p:sp>
          <p:nvSpPr>
            <p:cNvPr id="10" name="TextBox 9"/>
            <p:cNvSpPr txBox="1"/>
            <p:nvPr/>
          </p:nvSpPr>
          <p:spPr>
            <a:xfrm>
              <a:off x="5540240" y="3530278"/>
              <a:ext cx="18722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all" spc="0" normalizeH="0" baseline="0" noProof="0">
                  <a:ln>
                    <a:noFill/>
                  </a:ln>
                  <a:solidFill>
                    <a:srgbClr val="1E7FB8"/>
                  </a:solidFill>
                  <a:effectLst/>
                  <a:uLnTx/>
                  <a:uFillTx/>
                  <a:latin typeface="Corbel" panose="020B0503020204020204" pitchFamily="34" charset="0"/>
                  <a:ea typeface="+mn-ea"/>
                  <a:cs typeface="+mn-cs"/>
                </a:rPr>
                <a:t>Health</a:t>
              </a:r>
            </a:p>
          </p:txBody>
        </p:sp>
        <p:grpSp>
          <p:nvGrpSpPr>
            <p:cNvPr id="11" name="Group 10"/>
            <p:cNvGrpSpPr/>
            <p:nvPr/>
          </p:nvGrpSpPr>
          <p:grpSpPr>
            <a:xfrm>
              <a:off x="5525840" y="3618320"/>
              <a:ext cx="1879457" cy="481664"/>
              <a:chOff x="5525840" y="3618320"/>
              <a:chExt cx="1879457" cy="481664"/>
            </a:xfrm>
          </p:grpSpPr>
          <p:sp>
            <p:nvSpPr>
              <p:cNvPr id="12" name="TextBox 11"/>
              <p:cNvSpPr txBox="1"/>
              <p:nvPr/>
            </p:nvSpPr>
            <p:spPr>
              <a:xfrm>
                <a:off x="6494240" y="3838374"/>
                <a:ext cx="88916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80" normalizeH="0" baseline="0" noProof="0">
                    <a:ln>
                      <a:noFill/>
                    </a:ln>
                    <a:solidFill>
                      <a:srgbClr val="1E7FB8"/>
                    </a:solidFill>
                    <a:effectLst/>
                    <a:uLnTx/>
                    <a:uFillTx/>
                    <a:latin typeface="Corbel" panose="020B0503020204020204" pitchFamily="34" charset="0"/>
                    <a:ea typeface="+mn-ea"/>
                    <a:cs typeface="+mn-cs"/>
                  </a:rPr>
                  <a:t>programme</a:t>
                </a:r>
              </a:p>
            </p:txBody>
          </p:sp>
          <p:sp>
            <p:nvSpPr>
              <p:cNvPr id="13" name="TextBox 12"/>
              <p:cNvSpPr txBox="1"/>
              <p:nvPr/>
            </p:nvSpPr>
            <p:spPr>
              <a:xfrm>
                <a:off x="5525840" y="3618320"/>
                <a:ext cx="18794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80" normalizeH="0" baseline="0" noProof="0">
                    <a:ln>
                      <a:noFill/>
                    </a:ln>
                    <a:solidFill>
                      <a:srgbClr val="1E7FB8"/>
                    </a:solidFill>
                    <a:effectLst/>
                    <a:uLnTx/>
                    <a:uFillTx/>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cxnSp>
        <p:nvCxnSpPr>
          <p:cNvPr id="16" name="Straight Connector 15"/>
          <p:cNvCxnSpPr/>
          <p:nvPr/>
        </p:nvCxnSpPr>
        <p:spPr>
          <a:xfrm>
            <a:off x="-12288" y="6021288"/>
            <a:ext cx="1220428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
          </p:nvPr>
        </p:nvSpPr>
        <p:spPr>
          <a:xfrm>
            <a:off x="8880000" y="36001"/>
            <a:ext cx="2844800" cy="365125"/>
          </a:xfrm>
          <a:prstGeom prst="rect">
            <a:avLst/>
          </a:prstGeom>
        </p:spPr>
        <p:txBody>
          <a:bodyPr vert="horz" lIns="91440" tIns="45720" rIns="91440" bIns="45720" rtlCol="0" anchor="ctr"/>
          <a:lstStyle>
            <a:lvl1pPr algn="r">
              <a:defRPr sz="1200">
                <a:solidFill>
                  <a:schemeClr val="bg1"/>
                </a:solidFill>
                <a:latin typeface="Segoe Condensed" panose="020B0606040200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E07A75-55D2-4DB7-AE6D-7AFD1BB58C5F}" type="datetime1">
              <a:rPr kumimoji="0" lang="en-GB" sz="1200" b="0" i="0" u="none" strike="noStrike" kern="1200" cap="none" spc="0" normalizeH="0" baseline="0" noProof="0" smtClean="0">
                <a:ln>
                  <a:noFill/>
                </a:ln>
                <a:solidFill>
                  <a:prstClr val="white"/>
                </a:solidFill>
                <a:effectLst/>
                <a:uLnTx/>
                <a:uFillTx/>
                <a:latin typeface="Segoe Condensed" panose="020B0606040200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11/09/2024</a:t>
            </a:fld>
            <a:endParaRPr kumimoji="0" lang="en-US" sz="1200" b="0" i="0" u="none" strike="noStrike" kern="1200" cap="none" spc="0" normalizeH="0" baseline="0" noProof="0">
              <a:ln>
                <a:noFill/>
              </a:ln>
              <a:solidFill>
                <a:prstClr val="white"/>
              </a:solidFill>
              <a:effectLst/>
              <a:uLnTx/>
              <a:uFillTx/>
              <a:latin typeface="Segoe Condensed" panose="020B0606040200020203" pitchFamily="34" charset="0"/>
              <a:ea typeface="+mn-ea"/>
              <a:cs typeface="+mn-cs"/>
            </a:endParaRPr>
          </a:p>
        </p:txBody>
      </p:sp>
      <p:pic>
        <p:nvPicPr>
          <p:cNvPr id="15" name="Picture 14">
            <a:extLst>
              <a:ext uri="{FF2B5EF4-FFF2-40B4-BE49-F238E27FC236}">
                <a16:creationId xmlns:a16="http://schemas.microsoft.com/office/drawing/2014/main" id="{1D881A4A-415E-614C-8173-84292C490DF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09600" y="6126164"/>
            <a:ext cx="2057575" cy="630936"/>
          </a:xfrm>
          <a:prstGeom prst="rect">
            <a:avLst/>
          </a:prstGeom>
        </p:spPr>
      </p:pic>
    </p:spTree>
    <p:extLst>
      <p:ext uri="{BB962C8B-B14F-4D97-AF65-F5344CB8AC3E}">
        <p14:creationId xmlns:p14="http://schemas.microsoft.com/office/powerpoint/2010/main" val="325236757"/>
      </p:ext>
    </p:extLst>
  </p:cSld>
  <p:clrMap bg1="lt1" tx1="dk1" bg2="lt2" tx2="dk2" accent1="accent1" accent2="accent2" accent3="accent3" accent4="accent4" accent5="accent5" accent6="accent6" hlink="hlink" folHlink="folHlink"/>
  <p:sldLayoutIdLst>
    <p:sldLayoutId id="2147483887" r:id="rId1"/>
  </p:sldLayoutIdLst>
  <p:hf sldNum="0" hdr="0" ftr="0"/>
  <p:txStyles>
    <p:title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22C15C6-4B4C-62C9-0DE8-7D381DF19559}"/>
              </a:ext>
            </a:extLst>
          </p:cNvPr>
          <p:cNvGraphicFramePr>
            <a:graphicFrameLocks noChangeAspect="1"/>
          </p:cNvGraphicFramePr>
          <p:nvPr userDrawn="1">
            <p:custDataLst>
              <p:tags r:id="rId36"/>
            </p:custDataLst>
            <p:extLst>
              <p:ext uri="{D42A27DB-BD31-4B8C-83A1-F6EECF244321}">
                <p14:modId xmlns:p14="http://schemas.microsoft.com/office/powerpoint/2010/main" val="3920142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6" imgH="416" progId="TCLayout.ActiveDocument.1">
                  <p:embed/>
                </p:oleObj>
              </mc:Choice>
              <mc:Fallback>
                <p:oleObj name="think-cell Slide" r:id="rId37" imgW="416" imgH="416" progId="TCLayout.ActiveDocument.1">
                  <p:embed/>
                  <p:pic>
                    <p:nvPicPr>
                      <p:cNvPr id="7" name="Object 6" hidden="1">
                        <a:extLst>
                          <a:ext uri="{FF2B5EF4-FFF2-40B4-BE49-F238E27FC236}">
                            <a16:creationId xmlns:a16="http://schemas.microsoft.com/office/drawing/2014/main" id="{822C15C6-4B4C-62C9-0DE8-7D381DF19559}"/>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81342D1-2D03-6345-A214-DB5C9B4F3A94}"/>
              </a:ext>
            </a:extLst>
          </p:cNvPr>
          <p:cNvSpPr>
            <a:spLocks noGrp="1"/>
          </p:cNvSpPr>
          <p:nvPr>
            <p:ph type="title"/>
          </p:nvPr>
        </p:nvSpPr>
        <p:spPr>
          <a:xfrm>
            <a:off x="457200" y="685800"/>
            <a:ext cx="11277600" cy="1004888"/>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F3F734F-57A1-F647-8BF4-103A6F49AE55}"/>
              </a:ext>
            </a:extLst>
          </p:cNvPr>
          <p:cNvSpPr>
            <a:spLocks noGrp="1"/>
          </p:cNvSpPr>
          <p:nvPr>
            <p:ph type="body" idx="1"/>
          </p:nvPr>
        </p:nvSpPr>
        <p:spPr>
          <a:xfrm>
            <a:off x="457200" y="1825625"/>
            <a:ext cx="11277600" cy="4346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C44B8F-6FB1-E142-BB39-118BD22826E4}"/>
              </a:ext>
            </a:extLst>
          </p:cNvPr>
          <p:cNvSpPr>
            <a:spLocks noGrp="1"/>
          </p:cNvSpPr>
          <p:nvPr>
            <p:ph type="ftr" sz="quarter" idx="3"/>
          </p:nvPr>
        </p:nvSpPr>
        <p:spPr>
          <a:xfrm>
            <a:off x="6200172" y="6397384"/>
            <a:ext cx="5154592" cy="324091"/>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53B1056B-352D-9345-9A93-0EC73276E8A5}"/>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11318457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5" r:id="rId20"/>
    <p:sldLayoutId id="2147483966" r:id="rId21"/>
    <p:sldLayoutId id="2147483967" r:id="rId22"/>
    <p:sldLayoutId id="2147483968" r:id="rId23"/>
    <p:sldLayoutId id="2147483969" r:id="rId24"/>
    <p:sldLayoutId id="2147483970" r:id="rId25"/>
    <p:sldLayoutId id="2147483971" r:id="rId26"/>
    <p:sldLayoutId id="2147483972" r:id="rId27"/>
    <p:sldLayoutId id="2147483973" r:id="rId28"/>
    <p:sldLayoutId id="2147483974" r:id="rId29"/>
    <p:sldLayoutId id="2147483975" r:id="rId30"/>
    <p:sldLayoutId id="2147483977" r:id="rId31"/>
    <p:sldLayoutId id="2147483978" r:id="rId32"/>
    <p:sldLayoutId id="2147483979" r:id="rId33"/>
    <p:sldLayoutId id="2147483980" r:id="rId34"/>
  </p:sldLayoutIdLst>
  <p:hf hdr="0" dt="0"/>
  <p:txStyles>
    <p:titleStyle>
      <a:lvl1pPr algn="l" defTabSz="914400" rtl="0" eaLnBrk="1" latinLnBrk="0" hangingPunct="1">
        <a:lnSpc>
          <a:spcPct val="90000"/>
        </a:lnSpc>
        <a:spcBef>
          <a:spcPct val="0"/>
        </a:spcBef>
        <a:buNone/>
        <a:defRPr sz="3200" b="0" i="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A89684E-7EF8-5D0A-BD0A-186B8556BFFE}"/>
              </a:ext>
            </a:extLst>
          </p:cNvPr>
          <p:cNvGraphicFramePr>
            <a:graphicFrameLocks noChangeAspect="1"/>
          </p:cNvGraphicFramePr>
          <p:nvPr>
            <p:custDataLst>
              <p:tags r:id="rId1"/>
            </p:custDataLst>
            <p:extLst>
              <p:ext uri="{D42A27DB-BD31-4B8C-83A1-F6EECF244321}">
                <p14:modId xmlns:p14="http://schemas.microsoft.com/office/powerpoint/2010/main" val="894880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5" name="think-cell data - do not delete" hidden="1">
                        <a:extLst>
                          <a:ext uri="{FF2B5EF4-FFF2-40B4-BE49-F238E27FC236}">
                            <a16:creationId xmlns:a16="http://schemas.microsoft.com/office/drawing/2014/main" id="{AA89684E-7EF8-5D0A-BD0A-186B8556BF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9CAD844-412A-2163-1673-E59F071D6E18}"/>
              </a:ext>
            </a:extLst>
          </p:cNvPr>
          <p:cNvSpPr>
            <a:spLocks noGrp="1"/>
          </p:cNvSpPr>
          <p:nvPr>
            <p:ph type="ctrTitle"/>
          </p:nvPr>
        </p:nvSpPr>
        <p:spPr>
          <a:xfrm>
            <a:off x="457200" y="837738"/>
            <a:ext cx="7602583" cy="2387600"/>
          </a:xfrm>
        </p:spPr>
        <p:txBody>
          <a:bodyPr vert="horz">
            <a:normAutofit/>
          </a:bodyPr>
          <a:lstStyle/>
          <a:p>
            <a:br>
              <a:rPr lang="en-US" sz="4000" dirty="0"/>
            </a:br>
            <a:br>
              <a:rPr lang="en-US" sz="2700" dirty="0"/>
            </a:br>
            <a:r>
              <a:rPr lang="en-US" sz="4000" u="sng" dirty="0"/>
              <a:t>WHO (SAGE) recommendations on mpox vaccines &amp; immunization </a:t>
            </a:r>
          </a:p>
        </p:txBody>
      </p:sp>
      <p:sp>
        <p:nvSpPr>
          <p:cNvPr id="3" name="Subtitle 2">
            <a:extLst>
              <a:ext uri="{FF2B5EF4-FFF2-40B4-BE49-F238E27FC236}">
                <a16:creationId xmlns:a16="http://schemas.microsoft.com/office/drawing/2014/main" id="{0B9A893D-DE6E-959B-D5C4-0C1A8D4BD8EA}"/>
              </a:ext>
            </a:extLst>
          </p:cNvPr>
          <p:cNvSpPr>
            <a:spLocks noGrp="1"/>
          </p:cNvSpPr>
          <p:nvPr>
            <p:ph type="subTitle" idx="1"/>
          </p:nvPr>
        </p:nvSpPr>
        <p:spPr>
          <a:xfrm>
            <a:off x="502908" y="3898670"/>
            <a:ext cx="8057618" cy="1655762"/>
          </a:xfrm>
        </p:spPr>
        <p:txBody>
          <a:bodyPr vert="horz" lIns="0" tIns="0" rIns="0" bIns="0" rtlCol="0" anchor="t">
            <a:normAutofit/>
          </a:bodyPr>
          <a:lstStyle/>
          <a:p>
            <a:endParaRPr lang="en-US" dirty="0"/>
          </a:p>
        </p:txBody>
      </p:sp>
      <p:pic>
        <p:nvPicPr>
          <p:cNvPr id="6" name="Picture 5">
            <a:extLst>
              <a:ext uri="{FF2B5EF4-FFF2-40B4-BE49-F238E27FC236}">
                <a16:creationId xmlns:a16="http://schemas.microsoft.com/office/drawing/2014/main" id="{D4920C37-F71C-456A-A53F-C4F4AA2A383E}"/>
              </a:ext>
            </a:extLst>
          </p:cNvPr>
          <p:cNvPicPr>
            <a:picLocks noChangeAspect="1"/>
          </p:cNvPicPr>
          <p:nvPr/>
        </p:nvPicPr>
        <p:blipFill>
          <a:blip r:embed="rId5"/>
          <a:stretch>
            <a:fillRect/>
          </a:stretch>
        </p:blipFill>
        <p:spPr>
          <a:xfrm>
            <a:off x="8869693" y="1191628"/>
            <a:ext cx="2319992" cy="3895761"/>
          </a:xfrm>
          <a:prstGeom prst="rect">
            <a:avLst/>
          </a:prstGeom>
        </p:spPr>
      </p:pic>
    </p:spTree>
    <p:extLst>
      <p:ext uri="{BB962C8B-B14F-4D97-AF65-F5344CB8AC3E}">
        <p14:creationId xmlns:p14="http://schemas.microsoft.com/office/powerpoint/2010/main" val="3157742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631C-DAA2-4EA2-969A-B8C52AFE2788}"/>
              </a:ext>
            </a:extLst>
          </p:cNvPr>
          <p:cNvSpPr>
            <a:spLocks noGrp="1"/>
          </p:cNvSpPr>
          <p:nvPr>
            <p:ph type="title"/>
          </p:nvPr>
        </p:nvSpPr>
        <p:spPr/>
        <p:txBody>
          <a:bodyPr>
            <a:normAutofit/>
          </a:bodyPr>
          <a:lstStyle/>
          <a:p>
            <a:r>
              <a:rPr lang="en-US" sz="2800" dirty="0"/>
              <a:t>Recommendation 6</a:t>
            </a:r>
            <a:r>
              <a:rPr lang="en-US" sz="2800"/>
              <a:t>: “off label” </a:t>
            </a:r>
            <a:r>
              <a:rPr lang="en-US" sz="2800" dirty="0"/>
              <a:t>use of vaccine schedules and doses</a:t>
            </a:r>
          </a:p>
        </p:txBody>
      </p:sp>
      <p:sp>
        <p:nvSpPr>
          <p:cNvPr id="3" name="Content Placeholder 2">
            <a:extLst>
              <a:ext uri="{FF2B5EF4-FFF2-40B4-BE49-F238E27FC236}">
                <a16:creationId xmlns:a16="http://schemas.microsoft.com/office/drawing/2014/main" id="{C0CEE445-A451-4F0B-8333-17343A91406E}"/>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Based on the risk profile and the available vaccine data, WHO recommends “off-label” use of a single dose or fractional dosing of MVA-BN in supply constrained outbreak situations. </a:t>
            </a:r>
          </a:p>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WHO emphasizes the need to collect further data on vaccine safety and effectiveness in these circumstances.</a:t>
            </a:r>
          </a:p>
          <a:p>
            <a:pPr marL="0" marR="0" indent="0">
              <a:spcBef>
                <a:spcPts val="0"/>
              </a:spcBef>
              <a:spcAft>
                <a:spcPts val="0"/>
              </a:spcAft>
              <a:buNone/>
            </a:pPr>
            <a:endParaRPr lang="en-US" sz="2400" dirty="0"/>
          </a:p>
          <a:p>
            <a:endParaRPr lang="en-US" sz="1800" dirty="0"/>
          </a:p>
        </p:txBody>
      </p:sp>
      <p:sp>
        <p:nvSpPr>
          <p:cNvPr id="4" name="Slide Number Placeholder 3">
            <a:extLst>
              <a:ext uri="{FF2B5EF4-FFF2-40B4-BE49-F238E27FC236}">
                <a16:creationId xmlns:a16="http://schemas.microsoft.com/office/drawing/2014/main" id="{126FFEB8-7238-4824-9FC9-A84BDCA335DA}"/>
              </a:ext>
            </a:extLst>
          </p:cNvPr>
          <p:cNvSpPr>
            <a:spLocks noGrp="1"/>
          </p:cNvSpPr>
          <p:nvPr>
            <p:ph type="sldNum" sz="quarter" idx="12"/>
          </p:nvPr>
        </p:nvSpPr>
        <p:spPr/>
        <p:txBody>
          <a:bodyPr/>
          <a:lstStyle/>
          <a:p>
            <a:fld id="{714BF2E0-EE3B-6A4E-9FB9-82DE86E1F02F}" type="slidenum">
              <a:rPr lang="en-US" smtClean="0"/>
              <a:pPr/>
              <a:t>10</a:t>
            </a:fld>
            <a:endParaRPr lang="en-US"/>
          </a:p>
        </p:txBody>
      </p:sp>
    </p:spTree>
    <p:extLst>
      <p:ext uri="{BB962C8B-B14F-4D97-AF65-F5344CB8AC3E}">
        <p14:creationId xmlns:p14="http://schemas.microsoft.com/office/powerpoint/2010/main" val="357280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7A74-3B4C-4215-9C63-C602A87B577D}"/>
              </a:ext>
            </a:extLst>
          </p:cNvPr>
          <p:cNvSpPr>
            <a:spLocks noGrp="1"/>
          </p:cNvSpPr>
          <p:nvPr>
            <p:ph type="title"/>
          </p:nvPr>
        </p:nvSpPr>
        <p:spPr/>
        <p:txBody>
          <a:bodyPr>
            <a:normAutofit/>
          </a:bodyPr>
          <a:lstStyle/>
          <a:p>
            <a:r>
              <a:rPr lang="en-US" sz="2800"/>
              <a:t>Research priorities &amp; call to action</a:t>
            </a:r>
          </a:p>
        </p:txBody>
      </p:sp>
      <p:sp>
        <p:nvSpPr>
          <p:cNvPr id="3" name="Content Placeholder 2">
            <a:extLst>
              <a:ext uri="{FF2B5EF4-FFF2-40B4-BE49-F238E27FC236}">
                <a16:creationId xmlns:a16="http://schemas.microsoft.com/office/drawing/2014/main" id="{369EEAB2-BE4B-41F8-BFB5-446E1AAE6529}"/>
              </a:ext>
            </a:extLst>
          </p:cNvPr>
          <p:cNvSpPr>
            <a:spLocks noGrp="1"/>
          </p:cNvSpPr>
          <p:nvPr>
            <p:ph idx="1"/>
          </p:nvPr>
        </p:nvSpPr>
        <p:spPr>
          <a:xfrm>
            <a:off x="457200" y="1188244"/>
            <a:ext cx="10465724" cy="5212079"/>
          </a:xfrm>
        </p:spPr>
        <p:txBody>
          <a:bodyPr>
            <a:normAutofit fontScale="92500"/>
          </a:bodyPr>
          <a:lstStyle/>
          <a:p>
            <a:pPr marL="0" indent="0">
              <a:buNone/>
            </a:pPr>
            <a:r>
              <a:rPr lang="en-US" sz="1800" b="1" dirty="0"/>
              <a:t>Research priorities:</a:t>
            </a:r>
          </a:p>
          <a:p>
            <a:r>
              <a:rPr lang="en-US" sz="1800" dirty="0"/>
              <a:t>In regions with endemic disease, there is an urgent need for better understanding of modes of transmission; age-specific cases (incidence), deaths and seroprevalence; and characterization of risk factors for MPXV infection and severity of disease.</a:t>
            </a:r>
          </a:p>
          <a:p>
            <a:r>
              <a:rPr lang="en-US" sz="1800" dirty="0"/>
              <a:t>In particular, the reported high morbidity and mortality in children requires a dedicated effort to understand the epidemiology and vaccine effectiveness, safety and immunogenicity in this group.</a:t>
            </a:r>
          </a:p>
          <a:p>
            <a:r>
              <a:rPr lang="en-US" sz="1800" dirty="0"/>
              <a:t>Duration of vaccine protection based on route of administration and number of doses received must be defined.</a:t>
            </a:r>
          </a:p>
          <a:p>
            <a:pPr marL="0" indent="0">
              <a:buNone/>
            </a:pPr>
            <a:r>
              <a:rPr lang="en-US" sz="1800" b="1" dirty="0"/>
              <a:t>Call to action:</a:t>
            </a:r>
          </a:p>
          <a:p>
            <a:r>
              <a:rPr lang="en-US" sz="1800" dirty="0">
                <a:latin typeface="Calibri"/>
                <a:cs typeface="Calibri"/>
              </a:rPr>
              <a:t>SAGE emphasizes the importance of </a:t>
            </a:r>
            <a:r>
              <a:rPr lang="en-US" sz="1800" b="1" dirty="0">
                <a:latin typeface="Calibri"/>
                <a:cs typeface="Calibri"/>
              </a:rPr>
              <a:t>availability and access to vaccines </a:t>
            </a:r>
            <a:r>
              <a:rPr lang="en-US" sz="1800" dirty="0">
                <a:latin typeface="Calibri"/>
                <a:cs typeface="Calibri"/>
              </a:rPr>
              <a:t>in mitigating the impact of </a:t>
            </a:r>
            <a:r>
              <a:rPr lang="en-US" sz="1800" dirty="0" err="1">
                <a:latin typeface="Calibri"/>
                <a:cs typeface="Calibri"/>
              </a:rPr>
              <a:t>mpox</a:t>
            </a:r>
            <a:r>
              <a:rPr lang="en-US" sz="1800" dirty="0">
                <a:latin typeface="Calibri"/>
                <a:cs typeface="Calibri"/>
              </a:rPr>
              <a:t> in regions with endemic disease and promoting equity </a:t>
            </a:r>
          </a:p>
          <a:p>
            <a:r>
              <a:rPr lang="en-US" sz="1800" dirty="0">
                <a:latin typeface="Calibri"/>
                <a:cs typeface="Calibri"/>
              </a:rPr>
              <a:t>SAGE requests that immediate attention be given to </a:t>
            </a:r>
            <a:r>
              <a:rPr lang="en-US" sz="1800" b="1" dirty="0">
                <a:latin typeface="Calibri"/>
                <a:cs typeface="Calibri"/>
              </a:rPr>
              <a:t>regulatory and procurement processes </a:t>
            </a:r>
            <a:r>
              <a:rPr lang="en-US" sz="1800" dirty="0">
                <a:latin typeface="Calibri"/>
                <a:cs typeface="Calibri"/>
              </a:rPr>
              <a:t>that facilitate equitable vaccine access and deployment in low-and-middle income countries</a:t>
            </a:r>
          </a:p>
          <a:p>
            <a:r>
              <a:rPr lang="en-US" sz="1800" dirty="0">
                <a:latin typeface="Calibri"/>
                <a:cs typeface="Calibri"/>
              </a:rPr>
              <a:t>SAGE strongly recommends </a:t>
            </a:r>
            <a:r>
              <a:rPr lang="en-US" sz="1800" b="1" dirty="0">
                <a:latin typeface="Calibri"/>
                <a:cs typeface="Calibri"/>
              </a:rPr>
              <a:t>systematic on-going data collection during deployment of vaccines </a:t>
            </a:r>
            <a:r>
              <a:rPr lang="en-US" sz="1800" dirty="0">
                <a:latin typeface="Calibri"/>
                <a:cs typeface="Calibri"/>
              </a:rPr>
              <a:t>to evaluate the effectiveness, safety and impact of vaccination strategies.</a:t>
            </a:r>
          </a:p>
          <a:p>
            <a:r>
              <a:rPr lang="en-US" sz="1800" dirty="0">
                <a:latin typeface="Calibri"/>
                <a:cs typeface="Calibri"/>
              </a:rPr>
              <a:t>SAGE recommends </a:t>
            </a:r>
            <a:r>
              <a:rPr lang="en-US" sz="1800" b="1" dirty="0">
                <a:latin typeface="Calibri"/>
                <a:cs typeface="Calibri"/>
              </a:rPr>
              <a:t>sustainable investment in research </a:t>
            </a:r>
            <a:r>
              <a:rPr lang="en-US" sz="1800" dirty="0">
                <a:latin typeface="Calibri"/>
                <a:cs typeface="Calibri"/>
              </a:rPr>
              <a:t>institutions, research capacity and regulatory authorities </a:t>
            </a:r>
            <a:r>
              <a:rPr lang="en-US" sz="1800" b="1" dirty="0">
                <a:latin typeface="Calibri"/>
                <a:cs typeface="Calibri"/>
              </a:rPr>
              <a:t>in the African region</a:t>
            </a:r>
            <a:endParaRPr lang="en-US" sz="1800" b="1" dirty="0">
              <a:latin typeface="Calibri"/>
              <a:ea typeface="Calibri"/>
              <a:cs typeface="Calibri"/>
            </a:endParaRPr>
          </a:p>
          <a:p>
            <a:pPr lvl="1"/>
            <a:endParaRPr lang="en-US" sz="1800" dirty="0"/>
          </a:p>
        </p:txBody>
      </p:sp>
      <p:sp>
        <p:nvSpPr>
          <p:cNvPr id="4" name="Slide Number Placeholder 3">
            <a:extLst>
              <a:ext uri="{FF2B5EF4-FFF2-40B4-BE49-F238E27FC236}">
                <a16:creationId xmlns:a16="http://schemas.microsoft.com/office/drawing/2014/main" id="{4E9EB450-2128-42BE-AA87-92C494C61AA6}"/>
              </a:ext>
            </a:extLst>
          </p:cNvPr>
          <p:cNvSpPr>
            <a:spLocks noGrp="1"/>
          </p:cNvSpPr>
          <p:nvPr>
            <p:ph type="sldNum" sz="quarter" idx="12"/>
          </p:nvPr>
        </p:nvSpPr>
        <p:spPr/>
        <p:txBody>
          <a:bodyPr/>
          <a:lstStyle/>
          <a:p>
            <a:fld id="{714BF2E0-EE3B-6A4E-9FB9-82DE86E1F02F}" type="slidenum">
              <a:rPr lang="en-US" smtClean="0"/>
              <a:pPr/>
              <a:t>11</a:t>
            </a:fld>
            <a:endParaRPr lang="en-US"/>
          </a:p>
        </p:txBody>
      </p:sp>
    </p:spTree>
    <p:extLst>
      <p:ext uri="{BB962C8B-B14F-4D97-AF65-F5344CB8AC3E}">
        <p14:creationId xmlns:p14="http://schemas.microsoft.com/office/powerpoint/2010/main" val="308897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B2B4B8-5468-4879-BE22-2EAB9BC46550}"/>
              </a:ext>
            </a:extLst>
          </p:cNvPr>
          <p:cNvSpPr>
            <a:spLocks noGrp="1"/>
          </p:cNvSpPr>
          <p:nvPr>
            <p:ph type="ctrTitle"/>
          </p:nvPr>
        </p:nvSpPr>
        <p:spPr/>
        <p:txBody>
          <a:bodyPr/>
          <a:lstStyle/>
          <a:p>
            <a:r>
              <a:rPr lang="en-US"/>
              <a:t>Thank you</a:t>
            </a:r>
          </a:p>
        </p:txBody>
      </p:sp>
      <p:sp>
        <p:nvSpPr>
          <p:cNvPr id="6" name="Subtitle 5">
            <a:extLst>
              <a:ext uri="{FF2B5EF4-FFF2-40B4-BE49-F238E27FC236}">
                <a16:creationId xmlns:a16="http://schemas.microsoft.com/office/drawing/2014/main" id="{B4C32AAC-D34C-46B6-B544-FA7F213A1D16}"/>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F897D9A-447C-4C8E-87C7-8CAD53A66696}"/>
              </a:ext>
            </a:extLst>
          </p:cNvPr>
          <p:cNvSpPr>
            <a:spLocks noGrp="1"/>
          </p:cNvSpPr>
          <p:nvPr>
            <p:ph type="sldNum" sz="quarter" idx="4294967295"/>
          </p:nvPr>
        </p:nvSpPr>
        <p:spPr>
          <a:xfrm>
            <a:off x="0" y="6351588"/>
            <a:ext cx="379413" cy="320675"/>
          </a:xfrm>
        </p:spPr>
        <p:txBody>
          <a:bodyPr/>
          <a:lstStyle/>
          <a:p>
            <a:fld id="{714BF2E0-EE3B-6A4E-9FB9-82DE86E1F02F}" type="slidenum">
              <a:rPr lang="en-US" smtClean="0"/>
              <a:pPr/>
              <a:t>12</a:t>
            </a:fld>
            <a:endParaRPr lang="en-US"/>
          </a:p>
        </p:txBody>
      </p:sp>
    </p:spTree>
    <p:extLst>
      <p:ext uri="{BB962C8B-B14F-4D97-AF65-F5344CB8AC3E}">
        <p14:creationId xmlns:p14="http://schemas.microsoft.com/office/powerpoint/2010/main" val="182391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B4549E9-EDE6-4B52-841E-59057253EF64}"/>
              </a:ext>
            </a:extLst>
          </p:cNvPr>
          <p:cNvGraphicFramePr>
            <a:graphicFrameLocks noChangeAspect="1"/>
          </p:cNvGraphicFramePr>
          <p:nvPr>
            <p:custDataLst>
              <p:tags r:id="rId1"/>
            </p:custDataLst>
            <p:extLst>
              <p:ext uri="{D42A27DB-BD31-4B8C-83A1-F6EECF244321}">
                <p14:modId xmlns:p14="http://schemas.microsoft.com/office/powerpoint/2010/main" val="1070465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6" name="think-cell data - do not delete" hidden="1">
                        <a:extLst>
                          <a:ext uri="{FF2B5EF4-FFF2-40B4-BE49-F238E27FC236}">
                            <a16:creationId xmlns:a16="http://schemas.microsoft.com/office/drawing/2014/main" id="{8B4549E9-EDE6-4B52-841E-59057253EF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AD67DCD-6C00-40C8-9BC0-6E917393B8B0}"/>
              </a:ext>
            </a:extLst>
          </p:cNvPr>
          <p:cNvSpPr>
            <a:spLocks noGrp="1"/>
          </p:cNvSpPr>
          <p:nvPr>
            <p:ph type="title"/>
          </p:nvPr>
        </p:nvSpPr>
        <p:spPr/>
        <p:txBody>
          <a:bodyPr vert="horz">
            <a:normAutofit/>
          </a:bodyPr>
          <a:lstStyle/>
          <a:p>
            <a:r>
              <a:rPr lang="en-US" sz="2800" dirty="0"/>
              <a:t>Mpox vaccines and immunization recommendations</a:t>
            </a:r>
          </a:p>
        </p:txBody>
      </p:sp>
      <p:sp>
        <p:nvSpPr>
          <p:cNvPr id="3" name="Content Placeholder 2">
            <a:extLst>
              <a:ext uri="{FF2B5EF4-FFF2-40B4-BE49-F238E27FC236}">
                <a16:creationId xmlns:a16="http://schemas.microsoft.com/office/drawing/2014/main" id="{A2FB864B-C09B-4EBE-963B-72902EA1BB25}"/>
              </a:ext>
            </a:extLst>
          </p:cNvPr>
          <p:cNvSpPr>
            <a:spLocks noGrp="1"/>
          </p:cNvSpPr>
          <p:nvPr>
            <p:ph idx="1"/>
          </p:nvPr>
        </p:nvSpPr>
        <p:spPr>
          <a:xfrm>
            <a:off x="457200" y="1585064"/>
            <a:ext cx="11277600" cy="3884295"/>
          </a:xfrm>
        </p:spPr>
        <p:txBody>
          <a:bodyPr>
            <a:normAutofit fontScale="92500"/>
          </a:bodyPr>
          <a:lstStyle/>
          <a:p>
            <a:pPr marL="285750" indent="-285750">
              <a:spcBef>
                <a:spcPts val="1800"/>
              </a:spcBef>
              <a:buFont typeface="Arial" panose="020B0604020202020204" pitchFamily="34" charset="0"/>
              <a:buChar char="•"/>
            </a:pPr>
            <a:r>
              <a:rPr lang="en-US" sz="2400" b="0" i="0" dirty="0">
                <a:solidFill>
                  <a:srgbClr val="000000"/>
                </a:solidFill>
                <a:effectLst/>
                <a:latin typeface="Calibri" panose="020F0502020204030204" pitchFamily="34" charset="0"/>
              </a:rPr>
              <a:t>In response to the global </a:t>
            </a:r>
            <a:r>
              <a:rPr lang="en-US" sz="2400" b="0" i="0" dirty="0" err="1">
                <a:solidFill>
                  <a:srgbClr val="000000"/>
                </a:solidFill>
                <a:effectLst/>
                <a:latin typeface="Calibri" panose="020F0502020204030204" pitchFamily="34" charset="0"/>
              </a:rPr>
              <a:t>mpox</a:t>
            </a:r>
            <a:r>
              <a:rPr lang="en-US" sz="2400" b="0" i="0" dirty="0">
                <a:solidFill>
                  <a:srgbClr val="000000"/>
                </a:solidFill>
                <a:effectLst/>
                <a:latin typeface="Calibri" panose="020F0502020204030204" pitchFamily="34" charset="0"/>
              </a:rPr>
              <a:t> outbreak, interim guidance on </a:t>
            </a:r>
            <a:r>
              <a:rPr lang="en-US" sz="2400" b="0" i="0" dirty="0" err="1">
                <a:solidFill>
                  <a:srgbClr val="000000"/>
                </a:solidFill>
                <a:effectLst/>
                <a:latin typeface="Calibri" panose="020F0502020204030204" pitchFamily="34" charset="0"/>
              </a:rPr>
              <a:t>mpox</a:t>
            </a:r>
            <a:r>
              <a:rPr lang="en-US" sz="2400" b="0" i="0" dirty="0">
                <a:solidFill>
                  <a:srgbClr val="000000"/>
                </a:solidFill>
                <a:effectLst/>
                <a:latin typeface="Calibri" panose="020F0502020204030204" pitchFamily="34" charset="0"/>
              </a:rPr>
              <a:t> vaccines and immunization was endorsed by SAGE and published in November 2022</a:t>
            </a:r>
          </a:p>
          <a:p>
            <a:pPr marL="285750" indent="-285750">
              <a:spcBef>
                <a:spcPts val="1800"/>
              </a:spcBef>
              <a:buFont typeface="Arial" panose="020B0604020202020204" pitchFamily="34" charset="0"/>
              <a:buChar char="•"/>
            </a:pPr>
            <a:r>
              <a:rPr lang="en-US" sz="2400" b="0" i="0" dirty="0">
                <a:solidFill>
                  <a:srgbClr val="000000"/>
                </a:solidFill>
                <a:effectLst/>
                <a:latin typeface="Calibri" panose="020F0502020204030204" pitchFamily="34" charset="0"/>
              </a:rPr>
              <a:t>In the last year, additional epidemiological data has been obtained from the African setting</a:t>
            </a:r>
          </a:p>
          <a:p>
            <a:pPr marL="285750" indent="-285750">
              <a:spcBef>
                <a:spcPts val="1800"/>
              </a:spcBef>
              <a:buFont typeface="Arial" panose="020B0604020202020204" pitchFamily="34" charset="0"/>
              <a:buChar char="•"/>
            </a:pPr>
            <a:r>
              <a:rPr lang="en-US" sz="2400" b="0" i="0" dirty="0">
                <a:solidFill>
                  <a:srgbClr val="000000"/>
                </a:solidFill>
                <a:effectLst/>
                <a:latin typeface="Calibri" panose="020F0502020204030204" pitchFamily="34" charset="0"/>
              </a:rPr>
              <a:t>New information has become available regarding the safety and vaccine effectiveness of MVA-BN</a:t>
            </a:r>
            <a:endParaRPr lang="en-US" sz="2400" b="0" i="0" dirty="0">
              <a:solidFill>
                <a:srgbClr val="000000"/>
              </a:solidFill>
              <a:effectLst/>
              <a:latin typeface="Calibri" panose="020F0502020204030204" pitchFamily="34" charset="0"/>
              <a:cs typeface="Calibri" panose="020F0502020204030204" pitchFamily="34" charset="0"/>
            </a:endParaRPr>
          </a:p>
          <a:p>
            <a:pPr marL="285750" indent="-285750">
              <a:spcBef>
                <a:spcPts val="1800"/>
              </a:spcBef>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SAGE considered this for the 2024 updated </a:t>
            </a:r>
            <a:r>
              <a:rPr lang="en-US" sz="2400" dirty="0" err="1">
                <a:solidFill>
                  <a:srgbClr val="000000"/>
                </a:solidFill>
                <a:latin typeface="Calibri" panose="020F0502020204030204" pitchFamily="34" charset="0"/>
                <a:cs typeface="Calibri" panose="020F0502020204030204" pitchFamily="34" charset="0"/>
              </a:rPr>
              <a:t>mpox</a:t>
            </a:r>
            <a:r>
              <a:rPr lang="en-US" sz="2400" dirty="0">
                <a:solidFill>
                  <a:srgbClr val="000000"/>
                </a:solidFill>
                <a:latin typeface="Calibri" panose="020F0502020204030204" pitchFamily="34" charset="0"/>
                <a:cs typeface="Calibri" panose="020F0502020204030204" pitchFamily="34" charset="0"/>
              </a:rPr>
              <a:t> vaccine and immunization recommendations</a:t>
            </a:r>
          </a:p>
          <a:p>
            <a:pPr marL="285750" indent="-285750">
              <a:spcBef>
                <a:spcPts val="1800"/>
              </a:spcBef>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These updated </a:t>
            </a:r>
            <a:r>
              <a:rPr lang="en-US" sz="2400" dirty="0" err="1">
                <a:solidFill>
                  <a:srgbClr val="000000"/>
                </a:solidFill>
                <a:latin typeface="Calibri" panose="020F0502020204030204" pitchFamily="34" charset="0"/>
                <a:cs typeface="Calibri" panose="020F0502020204030204" pitchFamily="34" charset="0"/>
              </a:rPr>
              <a:t>mpox</a:t>
            </a:r>
            <a:r>
              <a:rPr lang="en-US" sz="2400" dirty="0">
                <a:solidFill>
                  <a:srgbClr val="000000"/>
                </a:solidFill>
                <a:latin typeface="Calibri" panose="020F0502020204030204" pitchFamily="34" charset="0"/>
                <a:cs typeface="Calibri" panose="020F0502020204030204" pitchFamily="34" charset="0"/>
              </a:rPr>
              <a:t> vaccine recommendations will be published in an upcoming position paper which will combine SAGE endorsed smallpox vaccine recommendations developed in October 2023 </a:t>
            </a:r>
            <a:endParaRPr lang="en-US" sz="2400" b="0" i="0" dirty="0">
              <a:solidFill>
                <a:srgbClr val="00000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B1859445-BFC8-4F48-9EBD-5FACB9EB6882}"/>
              </a:ext>
            </a:extLst>
          </p:cNvPr>
          <p:cNvSpPr>
            <a:spLocks noGrp="1"/>
          </p:cNvSpPr>
          <p:nvPr>
            <p:ph type="sldNum" sz="quarter" idx="12"/>
          </p:nvPr>
        </p:nvSpPr>
        <p:spPr/>
        <p:txBody>
          <a:bodyPr/>
          <a:lstStyle/>
          <a:p>
            <a:fld id="{714BF2E0-EE3B-6A4E-9FB9-82DE86E1F02F}" type="slidenum">
              <a:rPr lang="en-US" smtClean="0"/>
              <a:pPr/>
              <a:t>2</a:t>
            </a:fld>
            <a:endParaRPr lang="en-US"/>
          </a:p>
        </p:txBody>
      </p:sp>
    </p:spTree>
    <p:extLst>
      <p:ext uri="{BB962C8B-B14F-4D97-AF65-F5344CB8AC3E}">
        <p14:creationId xmlns:p14="http://schemas.microsoft.com/office/powerpoint/2010/main" val="144794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1C5F79B-52F7-4448-B0B7-F6DB955E6B79}"/>
              </a:ext>
            </a:extLst>
          </p:cNvPr>
          <p:cNvGraphicFramePr>
            <a:graphicFrameLocks noChangeAspect="1"/>
          </p:cNvGraphicFramePr>
          <p:nvPr>
            <p:custDataLst>
              <p:tags r:id="rId1"/>
            </p:custDataLst>
            <p:extLst>
              <p:ext uri="{D42A27DB-BD31-4B8C-83A1-F6EECF244321}">
                <p14:modId xmlns:p14="http://schemas.microsoft.com/office/powerpoint/2010/main" val="917191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7" name="think-cell data - do not delete" hidden="1">
                        <a:extLst>
                          <a:ext uri="{FF2B5EF4-FFF2-40B4-BE49-F238E27FC236}">
                            <a16:creationId xmlns:a16="http://schemas.microsoft.com/office/drawing/2014/main" id="{41C5F79B-52F7-4448-B0B7-F6DB955E6B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211595C1-9940-4BDC-8157-D43A72CA8B06}"/>
              </a:ext>
            </a:extLst>
          </p:cNvPr>
          <p:cNvSpPr>
            <a:spLocks noGrp="1"/>
          </p:cNvSpPr>
          <p:nvPr>
            <p:ph idx="1"/>
          </p:nvPr>
        </p:nvSpPr>
        <p:spPr>
          <a:xfrm>
            <a:off x="457199" y="1218331"/>
            <a:ext cx="11277599" cy="4596681"/>
          </a:xfrm>
        </p:spPr>
        <p:txBody>
          <a:bodyPr>
            <a:noAutofit/>
          </a:bodyPr>
          <a:lstStyle/>
          <a:p>
            <a:pPr marL="0" indent="0">
              <a:lnSpc>
                <a:spcPct val="107000"/>
              </a:lnSpc>
              <a:spcAft>
                <a:spcPts val="600"/>
              </a:spcAft>
              <a:buNone/>
            </a:pPr>
            <a:r>
              <a:rPr lang="en-US" sz="1600" dirty="0">
                <a:effectLst/>
                <a:latin typeface="Calibri"/>
                <a:ea typeface="Calibri" panose="020F0502020204030204" pitchFamily="34" charset="0"/>
                <a:cs typeface="Arial"/>
              </a:rPr>
              <a:t>Vaccination</a:t>
            </a:r>
            <a:r>
              <a:rPr lang="en-US" sz="1600" b="1" dirty="0">
                <a:effectLst/>
                <a:latin typeface="Calibri"/>
                <a:ea typeface="Calibri" panose="020F0502020204030204" pitchFamily="34" charset="0"/>
                <a:cs typeface="Arial"/>
              </a:rPr>
              <a:t> </a:t>
            </a:r>
            <a:r>
              <a:rPr lang="en-US" sz="1600" dirty="0">
                <a:effectLst/>
                <a:latin typeface="Calibri"/>
                <a:ea typeface="Calibri" panose="020F0502020204030204" pitchFamily="34" charset="0"/>
                <a:cs typeface="Arial"/>
              </a:rPr>
              <a:t>is </a:t>
            </a:r>
            <a:r>
              <a:rPr lang="en-US" sz="1600" b="1" dirty="0">
                <a:effectLst/>
                <a:latin typeface="Calibri"/>
                <a:ea typeface="Calibri" panose="020F0502020204030204" pitchFamily="34" charset="0"/>
                <a:cs typeface="Arial"/>
              </a:rPr>
              <a:t>recommended for persons at high risk of exposure to </a:t>
            </a:r>
            <a:r>
              <a:rPr lang="en-US" sz="1600" b="1" dirty="0" err="1">
                <a:effectLst/>
                <a:latin typeface="Calibri"/>
                <a:ea typeface="Calibri" panose="020F0502020204030204" pitchFamily="34" charset="0"/>
                <a:cs typeface="Arial"/>
              </a:rPr>
              <a:t>mpox</a:t>
            </a:r>
            <a:r>
              <a:rPr lang="en-US" sz="1600" b="1" dirty="0">
                <a:effectLst/>
                <a:latin typeface="Calibri"/>
                <a:ea typeface="Calibri" panose="020F0502020204030204" pitchFamily="34" charset="0"/>
                <a:cs typeface="Arial"/>
              </a:rPr>
              <a:t> in an outbreak</a:t>
            </a:r>
            <a:r>
              <a:rPr lang="en-US" sz="1600" dirty="0">
                <a:effectLst/>
                <a:latin typeface="Calibri"/>
                <a:ea typeface="Calibri" panose="020F0502020204030204" pitchFamily="34" charset="0"/>
                <a:cs typeface="Arial"/>
              </a:rPr>
              <a:t>. The identification of populations at risk of exposure is limited in some settings by currently available epidemiological data. </a:t>
            </a:r>
            <a:r>
              <a:rPr lang="en-US" sz="1600" dirty="0">
                <a:latin typeface="Calibri"/>
                <a:ea typeface="Calibri"/>
                <a:cs typeface="Arial"/>
              </a:rPr>
              <a:t>In studies involving men who have sex with men, pre-exposure vaccination with one or two doses of smallpox/</a:t>
            </a:r>
            <a:r>
              <a:rPr lang="en-US" sz="1600" dirty="0" err="1">
                <a:latin typeface="Calibri"/>
                <a:ea typeface="Calibri"/>
                <a:cs typeface="Arial"/>
              </a:rPr>
              <a:t>mpox</a:t>
            </a:r>
            <a:r>
              <a:rPr lang="en-US" sz="1600" dirty="0">
                <a:latin typeface="Calibri"/>
                <a:ea typeface="Calibri"/>
                <a:cs typeface="Arial"/>
              </a:rPr>
              <a:t> vaccine was demonstrated to be effective against </a:t>
            </a:r>
            <a:r>
              <a:rPr lang="en-US" sz="1600" dirty="0" err="1">
                <a:latin typeface="Calibri"/>
                <a:ea typeface="Calibri"/>
                <a:cs typeface="Arial"/>
              </a:rPr>
              <a:t>mpox</a:t>
            </a:r>
            <a:r>
              <a:rPr lang="en-US" sz="1600" dirty="0">
                <a:latin typeface="Calibri"/>
                <a:ea typeface="Calibri"/>
                <a:cs typeface="Arial"/>
              </a:rPr>
              <a:t>. </a:t>
            </a:r>
            <a:r>
              <a:rPr lang="en-US" sz="1600" dirty="0">
                <a:latin typeface="Calibri"/>
                <a:ea typeface="Calibri"/>
                <a:cs typeface="Calibri"/>
              </a:rPr>
              <a:t>Effectiveness of post-exposure vaccination is less certain, which may be linked to the predominantly sexual mode of transmission in available studies. To allow the greatest flexibility with respect to local risk assessment, varied modes of transmission and response options, populations to consider for vaccination may include: </a:t>
            </a:r>
          </a:p>
          <a:p>
            <a:pPr marL="285750" indent="-285750">
              <a:lnSpc>
                <a:spcPct val="107000"/>
              </a:lnSpc>
              <a:spcAft>
                <a:spcPts val="600"/>
              </a:spcAft>
            </a:pPr>
            <a:r>
              <a:rPr lang="en-US" sz="1600" b="1" dirty="0">
                <a:latin typeface="Calibri"/>
                <a:ea typeface="Calibri" panose="020F0502020204030204" pitchFamily="34" charset="0"/>
                <a:cs typeface="Arial"/>
              </a:rPr>
              <a:t>b</a:t>
            </a:r>
            <a:r>
              <a:rPr lang="en-US" sz="1600" b="1" dirty="0">
                <a:effectLst/>
                <a:latin typeface="Calibri"/>
                <a:ea typeface="Calibri" panose="020F0502020204030204" pitchFamily="34" charset="0"/>
                <a:cs typeface="Arial"/>
              </a:rPr>
              <a:t>ased on local epidemiology</a:t>
            </a:r>
            <a:r>
              <a:rPr lang="en-US" sz="1600" dirty="0">
                <a:effectLst/>
                <a:latin typeface="Calibri"/>
                <a:ea typeface="Calibri" panose="020F0502020204030204" pitchFamily="34" charset="0"/>
                <a:cs typeface="Arial"/>
              </a:rPr>
              <a:t>, members of a geographically defined area or community (e.g. village), </a:t>
            </a:r>
            <a:r>
              <a:rPr lang="en-US" sz="1600" b="1" dirty="0">
                <a:effectLst/>
                <a:latin typeface="Calibri"/>
                <a:ea typeface="Calibri" panose="020F0502020204030204" pitchFamily="34" charset="0"/>
                <a:cs typeface="Arial"/>
              </a:rPr>
              <a:t>including children</a:t>
            </a:r>
            <a:r>
              <a:rPr lang="en-US" sz="1600" dirty="0">
                <a:effectLst/>
                <a:latin typeface="Calibri"/>
                <a:ea typeface="Calibri" panose="020F0502020204030204" pitchFamily="34" charset="0"/>
                <a:cs typeface="Arial"/>
              </a:rPr>
              <a:t>, with a documented high risk of exposure to </a:t>
            </a:r>
            <a:r>
              <a:rPr lang="en-US" sz="1600" dirty="0" err="1">
                <a:effectLst/>
                <a:latin typeface="Calibri"/>
                <a:ea typeface="Calibri" panose="020F0502020204030204" pitchFamily="34" charset="0"/>
                <a:cs typeface="Arial"/>
              </a:rPr>
              <a:t>mpox</a:t>
            </a:r>
            <a:r>
              <a:rPr lang="en-US" sz="1600" dirty="0">
                <a:latin typeface="Calibri"/>
                <a:ea typeface="Calibri" panose="020F0502020204030204" pitchFamily="34" charset="0"/>
                <a:cs typeface="Arial"/>
              </a:rPr>
              <a:t>;</a:t>
            </a:r>
            <a:r>
              <a:rPr lang="en-US" sz="1600" dirty="0">
                <a:effectLst/>
                <a:latin typeface="Calibri"/>
                <a:ea typeface="Calibri" panose="020F0502020204030204" pitchFamily="34" charset="0"/>
                <a:cs typeface="Arial"/>
              </a:rPr>
              <a:t> </a:t>
            </a:r>
          </a:p>
          <a:p>
            <a:pPr marL="285750" indent="-285750">
              <a:lnSpc>
                <a:spcPct val="107000"/>
              </a:lnSpc>
              <a:spcAft>
                <a:spcPts val="600"/>
              </a:spcAft>
            </a:pPr>
            <a:r>
              <a:rPr lang="en-US" sz="1600" dirty="0">
                <a:effectLst/>
                <a:latin typeface="Calibri"/>
                <a:ea typeface="Calibri" panose="020F0502020204030204" pitchFamily="34" charset="0"/>
                <a:cs typeface="Arial"/>
              </a:rPr>
              <a:t>sex workers; gay, bisexual or other men who have sex with men (MSM) with multiple sexual partners; or other </a:t>
            </a:r>
            <a:r>
              <a:rPr lang="en-US" sz="1600" b="1" dirty="0">
                <a:effectLst/>
                <a:latin typeface="Calibri"/>
                <a:ea typeface="Calibri" panose="020F0502020204030204" pitchFamily="34" charset="0"/>
                <a:cs typeface="Arial"/>
              </a:rPr>
              <a:t>individuals with multiple casual sexual partners</a:t>
            </a:r>
            <a:r>
              <a:rPr lang="en-US" sz="1600" dirty="0">
                <a:latin typeface="Calibri"/>
                <a:ea typeface="Calibri" panose="020F0502020204030204" pitchFamily="34" charset="0"/>
                <a:cs typeface="Arial"/>
              </a:rPr>
              <a:t>;</a:t>
            </a:r>
            <a:endParaRPr lang="en-US" sz="1600" dirty="0">
              <a:latin typeface="Calibri"/>
              <a:ea typeface="Calibri" panose="020F0502020204030204" pitchFamily="34" charset="0"/>
              <a:cs typeface="Arial" panose="020B0604020202020204" pitchFamily="34" charset="0"/>
            </a:endParaRPr>
          </a:p>
          <a:p>
            <a:pPr marL="285750" indent="-285750">
              <a:lnSpc>
                <a:spcPct val="107000"/>
              </a:lnSpc>
              <a:spcAft>
                <a:spcPts val="600"/>
              </a:spcAft>
            </a:pPr>
            <a:r>
              <a:rPr lang="en-US" sz="1600" b="1" dirty="0">
                <a:latin typeface="Calibri"/>
                <a:ea typeface="Calibri" panose="020F0502020204030204" pitchFamily="34" charset="0"/>
                <a:cs typeface="Arial"/>
              </a:rPr>
              <a:t>h</a:t>
            </a:r>
            <a:r>
              <a:rPr lang="en-US" sz="1600" b="1" dirty="0">
                <a:effectLst/>
                <a:latin typeface="Calibri"/>
                <a:ea typeface="Calibri" panose="020F0502020204030204" pitchFamily="34" charset="0"/>
                <a:cs typeface="Arial"/>
              </a:rPr>
              <a:t>ealth workers at risk of repeated exposure</a:t>
            </a:r>
            <a:r>
              <a:rPr lang="en-US" sz="1600" dirty="0">
                <a:effectLst/>
                <a:latin typeface="Calibri"/>
                <a:ea typeface="Calibri" panose="020F0502020204030204" pitchFamily="34" charset="0"/>
                <a:cs typeface="Arial"/>
              </a:rPr>
              <a:t>; clinical laboratory and health care personnel performing diagnostic testing for </a:t>
            </a:r>
            <a:r>
              <a:rPr lang="en-US" sz="1600" dirty="0" err="1">
                <a:effectLst/>
                <a:latin typeface="Calibri"/>
                <a:ea typeface="Calibri" panose="020F0502020204030204" pitchFamily="34" charset="0"/>
                <a:cs typeface="Arial"/>
              </a:rPr>
              <a:t>mpox</a:t>
            </a:r>
            <a:r>
              <a:rPr lang="en-US" sz="1600" dirty="0">
                <a:effectLst/>
                <a:latin typeface="Calibri"/>
                <a:ea typeface="Calibri" panose="020F0502020204030204" pitchFamily="34" charset="0"/>
                <a:cs typeface="Arial"/>
              </a:rPr>
              <a:t> or providing care, and outbreak response team members (as designated by national public health authorities).</a:t>
            </a:r>
            <a:r>
              <a:rPr lang="en-US" sz="1600" dirty="0">
                <a:latin typeface="Calibri"/>
                <a:ea typeface="Calibri" panose="020F0502020204030204" pitchFamily="34" charset="0"/>
                <a:cs typeface="Arial"/>
              </a:rPr>
              <a:t> </a:t>
            </a:r>
          </a:p>
          <a:p>
            <a:pPr marL="285750" indent="-285750">
              <a:lnSpc>
                <a:spcPct val="107000"/>
              </a:lnSpc>
              <a:spcAft>
                <a:spcPts val="600"/>
              </a:spcAft>
            </a:pPr>
            <a:r>
              <a:rPr lang="en-US" sz="1600" b="1" dirty="0">
                <a:latin typeface="Calibri"/>
                <a:ea typeface="Calibri"/>
                <a:cs typeface="Calibri"/>
              </a:rPr>
              <a:t>contacts of persons with </a:t>
            </a:r>
            <a:r>
              <a:rPr lang="en-US" sz="1600" b="1" dirty="0" err="1">
                <a:latin typeface="Calibri"/>
                <a:ea typeface="Calibri"/>
                <a:cs typeface="Calibri"/>
              </a:rPr>
              <a:t>mpox</a:t>
            </a:r>
            <a:r>
              <a:rPr lang="en-US" sz="1600" dirty="0">
                <a:latin typeface="Calibri"/>
                <a:ea typeface="Calibri"/>
                <a:cs typeface="Calibri"/>
              </a:rPr>
              <a:t>, ideally within four days of first exposure.</a:t>
            </a:r>
            <a:r>
              <a:rPr lang="en-US" sz="1600" baseline="30000" dirty="0">
                <a:latin typeface="Calibri"/>
                <a:ea typeface="Calibri"/>
                <a:cs typeface="Arial"/>
              </a:rPr>
              <a:t>2</a:t>
            </a:r>
            <a:r>
              <a:rPr lang="en-US" sz="1600" dirty="0">
                <a:latin typeface="Calibri"/>
                <a:ea typeface="Calibri" panose="020F0502020204030204" pitchFamily="34" charset="0"/>
                <a:cs typeface="Arial"/>
              </a:rPr>
              <a:t> </a:t>
            </a:r>
            <a:r>
              <a:rPr lang="en-US" sz="1600" dirty="0">
                <a:latin typeface="Calibri"/>
                <a:ea typeface="Calibri" panose="020F0502020204030204" pitchFamily="34" charset="0"/>
                <a:cs typeface="Calibri"/>
              </a:rPr>
              <a:t>Contacts may include children, others in the household or in congregate settings (such as prisons, schools, health facilities or residential facilities)</a:t>
            </a:r>
            <a:endParaRPr lang="en-US" sz="1600" dirty="0">
              <a:effectLst/>
              <a:latin typeface="Calibri"/>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BA533D63-46DC-43F2-8018-47160AE2EA17}"/>
              </a:ext>
            </a:extLst>
          </p:cNvPr>
          <p:cNvSpPr>
            <a:spLocks noGrp="1"/>
          </p:cNvSpPr>
          <p:nvPr>
            <p:ph type="sldNum" sz="quarter" idx="12"/>
          </p:nvPr>
        </p:nvSpPr>
        <p:spPr/>
        <p:txBody>
          <a:bodyPr/>
          <a:lstStyle/>
          <a:p>
            <a:fld id="{714BF2E0-EE3B-6A4E-9FB9-82DE86E1F02F}" type="slidenum">
              <a:rPr lang="en-US" smtClean="0"/>
              <a:pPr/>
              <a:t>3</a:t>
            </a:fld>
            <a:endParaRPr lang="en-US"/>
          </a:p>
        </p:txBody>
      </p:sp>
      <p:sp>
        <p:nvSpPr>
          <p:cNvPr id="5" name="TextBox 4">
            <a:extLst>
              <a:ext uri="{FF2B5EF4-FFF2-40B4-BE49-F238E27FC236}">
                <a16:creationId xmlns:a16="http://schemas.microsoft.com/office/drawing/2014/main" id="{269D1938-0BD6-4DED-8A19-E145470FDD66}"/>
              </a:ext>
            </a:extLst>
          </p:cNvPr>
          <p:cNvSpPr txBox="1"/>
          <p:nvPr/>
        </p:nvSpPr>
        <p:spPr>
          <a:xfrm>
            <a:off x="548641" y="5993908"/>
            <a:ext cx="9281160" cy="715581"/>
          </a:xfrm>
          <a:prstGeom prst="rect">
            <a:avLst/>
          </a:prstGeom>
          <a:noFill/>
        </p:spPr>
        <p:txBody>
          <a:bodyPr wrap="square" lIns="91440" tIns="45720" rIns="91440" bIns="45720" anchor="t">
            <a:spAutoFit/>
          </a:bodyPr>
          <a:lstStyle/>
          <a:p>
            <a:pPr marL="0" marR="0">
              <a:spcBef>
                <a:spcPts val="0"/>
              </a:spcBef>
              <a:spcAft>
                <a:spcPts val="0"/>
              </a:spcAft>
            </a:pPr>
            <a:r>
              <a:rPr lang="en-US" sz="1000" i="1" dirty="0">
                <a:effectLst/>
                <a:latin typeface="Calibri"/>
                <a:ea typeface="Calibri" panose="020F0502020204030204" pitchFamily="34" charset="0"/>
                <a:cs typeface="Arial"/>
              </a:rPr>
              <a:t>1. Outbreak definition: </a:t>
            </a:r>
            <a:r>
              <a:rPr lang="en-US" sz="1000" i="1" dirty="0">
                <a:latin typeface="Calibri"/>
                <a:ea typeface="Calibri" panose="020F0502020204030204" pitchFamily="34" charset="0"/>
                <a:cs typeface="Arial"/>
              </a:rPr>
              <a:t>occurrence</a:t>
            </a:r>
            <a:r>
              <a:rPr lang="en-US" sz="1000" i="1" dirty="0">
                <a:effectLst/>
                <a:latin typeface="Calibri"/>
                <a:ea typeface="Calibri" panose="020F0502020204030204" pitchFamily="34" charset="0"/>
                <a:cs typeface="Arial"/>
              </a:rPr>
              <a:t> of two or more laboratory confirmed (or one laboratory confirmed and one or more epidemiologically linked cases) of mpox in nationally or locally defined geographic areas</a:t>
            </a:r>
          </a:p>
          <a:p>
            <a:r>
              <a:rPr lang="en-US" sz="1000" i="1" dirty="0">
                <a:effectLst/>
                <a:latin typeface="Calibri"/>
                <a:ea typeface="Calibri" panose="020F0502020204030204" pitchFamily="34" charset="0"/>
                <a:cs typeface="Arial"/>
              </a:rPr>
              <a:t>2. Criteria to define risk of exposure in this context include e.g. direct skin-to skin physical contact, contact with contaminated materials such as clothes or bedding. Vaccination ideally up to 14 days in the absence of symptoms</a:t>
            </a:r>
            <a:r>
              <a:rPr lang="en-US" sz="1050" i="1" dirty="0">
                <a:effectLst/>
                <a:latin typeface="Calibri"/>
                <a:ea typeface="Calibri" panose="020F0502020204030204" pitchFamily="34" charset="0"/>
                <a:cs typeface="Arial"/>
              </a:rPr>
              <a:t>.</a:t>
            </a:r>
            <a:endParaRPr lang="en-US" sz="1050" i="1" dirty="0">
              <a:latin typeface="Calibri"/>
              <a:cs typeface="Arial"/>
            </a:endParaRPr>
          </a:p>
        </p:txBody>
      </p:sp>
      <p:sp>
        <p:nvSpPr>
          <p:cNvPr id="8" name="Title 1">
            <a:extLst>
              <a:ext uri="{FF2B5EF4-FFF2-40B4-BE49-F238E27FC236}">
                <a16:creationId xmlns:a16="http://schemas.microsoft.com/office/drawing/2014/main" id="{49055CCE-C619-4FE8-89CC-10F281E29F44}"/>
              </a:ext>
            </a:extLst>
          </p:cNvPr>
          <p:cNvSpPr txBox="1">
            <a:spLocks/>
          </p:cNvSpPr>
          <p:nvPr/>
        </p:nvSpPr>
        <p:spPr>
          <a:xfrm>
            <a:off x="457200" y="685800"/>
            <a:ext cx="11277600" cy="10048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0" i="0" kern="1200">
                <a:solidFill>
                  <a:srgbClr val="00205C"/>
                </a:solidFill>
                <a:latin typeface="+mn-lt"/>
                <a:ea typeface="+mj-ea"/>
                <a:cs typeface="+mj-cs"/>
              </a:defRPr>
            </a:lvl1pPr>
          </a:lstStyle>
          <a:p>
            <a:r>
              <a:rPr lang="en-US" sz="2800" dirty="0"/>
              <a:t>Recommendation 1: mpox outbreak response</a:t>
            </a:r>
            <a:r>
              <a:rPr lang="en-US" sz="2800" baseline="30000" dirty="0"/>
              <a:t>1</a:t>
            </a:r>
            <a:endParaRPr lang="en-US" sz="2800" dirty="0"/>
          </a:p>
        </p:txBody>
      </p:sp>
    </p:spTree>
    <p:extLst>
      <p:ext uri="{BB962C8B-B14F-4D97-AF65-F5344CB8AC3E}">
        <p14:creationId xmlns:p14="http://schemas.microsoft.com/office/powerpoint/2010/main" val="341617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9E40064-DE6B-4816-A742-27DD01275544}"/>
              </a:ext>
            </a:extLst>
          </p:cNvPr>
          <p:cNvGraphicFramePr>
            <a:graphicFrameLocks noChangeAspect="1"/>
          </p:cNvGraphicFramePr>
          <p:nvPr>
            <p:custDataLst>
              <p:tags r:id="rId1"/>
            </p:custDataLst>
            <p:extLst>
              <p:ext uri="{D42A27DB-BD31-4B8C-83A1-F6EECF244321}">
                <p14:modId xmlns:p14="http://schemas.microsoft.com/office/powerpoint/2010/main" val="4083874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6" name="think-cell data - do not delete" hidden="1">
                        <a:extLst>
                          <a:ext uri="{FF2B5EF4-FFF2-40B4-BE49-F238E27FC236}">
                            <a16:creationId xmlns:a16="http://schemas.microsoft.com/office/drawing/2014/main" id="{C9E40064-DE6B-4816-A742-27DD012755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8FA920-8D7A-4DA8-A7AC-CAAC654498FF}"/>
              </a:ext>
            </a:extLst>
          </p:cNvPr>
          <p:cNvSpPr>
            <a:spLocks noGrp="1"/>
          </p:cNvSpPr>
          <p:nvPr>
            <p:ph type="title"/>
          </p:nvPr>
        </p:nvSpPr>
        <p:spPr/>
        <p:txBody>
          <a:bodyPr vert="horz">
            <a:normAutofit/>
          </a:bodyPr>
          <a:lstStyle/>
          <a:p>
            <a:r>
              <a:rPr lang="en-US" sz="2800" dirty="0"/>
              <a:t>Recommendation 2: preventive use of mpox vaccines (outside of an outbreak)</a:t>
            </a:r>
          </a:p>
        </p:txBody>
      </p:sp>
      <p:sp>
        <p:nvSpPr>
          <p:cNvPr id="4" name="Slide Number Placeholder 3">
            <a:extLst>
              <a:ext uri="{FF2B5EF4-FFF2-40B4-BE49-F238E27FC236}">
                <a16:creationId xmlns:a16="http://schemas.microsoft.com/office/drawing/2014/main" id="{0E4CBC52-7A40-4C78-9736-452858BC9727}"/>
              </a:ext>
            </a:extLst>
          </p:cNvPr>
          <p:cNvSpPr>
            <a:spLocks noGrp="1"/>
          </p:cNvSpPr>
          <p:nvPr>
            <p:ph type="sldNum" sz="quarter" idx="12"/>
          </p:nvPr>
        </p:nvSpPr>
        <p:spPr/>
        <p:txBody>
          <a:bodyPr/>
          <a:lstStyle/>
          <a:p>
            <a:fld id="{714BF2E0-EE3B-6A4E-9FB9-82DE86E1F02F}" type="slidenum">
              <a:rPr lang="en-US" smtClean="0"/>
              <a:pPr/>
              <a:t>4</a:t>
            </a:fld>
            <a:endParaRPr lang="en-US"/>
          </a:p>
        </p:txBody>
      </p:sp>
      <p:sp>
        <p:nvSpPr>
          <p:cNvPr id="7" name="Content Placeholder 2">
            <a:extLst>
              <a:ext uri="{FF2B5EF4-FFF2-40B4-BE49-F238E27FC236}">
                <a16:creationId xmlns:a16="http://schemas.microsoft.com/office/drawing/2014/main" id="{6A784C6D-F26E-46C1-AADB-044B4C56E40E}"/>
              </a:ext>
            </a:extLst>
          </p:cNvPr>
          <p:cNvSpPr>
            <a:spLocks noGrp="1"/>
          </p:cNvSpPr>
          <p:nvPr>
            <p:ph idx="1"/>
          </p:nvPr>
        </p:nvSpPr>
        <p:spPr>
          <a:xfrm>
            <a:off x="565264" y="1850564"/>
            <a:ext cx="11072554" cy="3884295"/>
          </a:xfrm>
        </p:spPr>
        <p:txBody>
          <a:bodyPr>
            <a:normAutofit/>
          </a:bodyPr>
          <a:lstStyle/>
          <a:p>
            <a:pPr marL="0" marR="0" indent="0">
              <a:lnSpc>
                <a:spcPct val="107000"/>
              </a:lnSpc>
              <a:spcBef>
                <a:spcPts val="0"/>
              </a:spcBef>
              <a:spcAft>
                <a:spcPts val="800"/>
              </a:spcAft>
              <a:buNone/>
            </a:pPr>
            <a:r>
              <a:rPr lang="en-US" sz="2000" b="1" dirty="0">
                <a:latin typeface="Calibri"/>
                <a:cs typeface="Arial"/>
              </a:rPr>
              <a:t>Primary preventive vaccination is recommended for:​</a:t>
            </a:r>
            <a:endParaRPr lang="en-US" sz="2000" dirty="0">
              <a:latin typeface="Calibri"/>
              <a:cs typeface="Arial"/>
            </a:endParaRPr>
          </a:p>
          <a:p>
            <a:pPr>
              <a:lnSpc>
                <a:spcPct val="107000"/>
              </a:lnSpc>
              <a:spcBef>
                <a:spcPts val="0"/>
              </a:spcBef>
              <a:spcAft>
                <a:spcPts val="800"/>
              </a:spcAft>
              <a:tabLst>
                <a:tab pos="457200" algn="l"/>
              </a:tabLst>
            </a:pPr>
            <a:r>
              <a:rPr lang="en-US" sz="2000" dirty="0">
                <a:latin typeface="Calibri"/>
                <a:cs typeface="Arial"/>
              </a:rPr>
              <a:t>Laboratory personnel working with </a:t>
            </a:r>
            <a:r>
              <a:rPr lang="en-US" sz="2000" dirty="0" err="1">
                <a:latin typeface="Calibri"/>
                <a:cs typeface="Arial"/>
              </a:rPr>
              <a:t>orthopoxviruses</a:t>
            </a:r>
            <a:endParaRPr lang="en-US" sz="2000" dirty="0">
              <a:latin typeface="Calibri"/>
              <a:cs typeface="Arial"/>
            </a:endParaRPr>
          </a:p>
          <a:p>
            <a:pPr marL="0" marR="0" indent="0">
              <a:lnSpc>
                <a:spcPct val="107000"/>
              </a:lnSpc>
              <a:spcBef>
                <a:spcPts val="0"/>
              </a:spcBef>
              <a:spcAft>
                <a:spcPts val="800"/>
              </a:spcAft>
              <a:buNone/>
            </a:pPr>
            <a:r>
              <a:rPr lang="en-US" sz="2000" dirty="0">
                <a:latin typeface="Calibri"/>
                <a:cs typeface="Arial"/>
              </a:rPr>
              <a:t>The duration of protection of </a:t>
            </a:r>
            <a:r>
              <a:rPr lang="en-US" sz="2000" dirty="0" err="1">
                <a:latin typeface="Calibri"/>
                <a:cs typeface="Arial"/>
              </a:rPr>
              <a:t>mpox</a:t>
            </a:r>
            <a:r>
              <a:rPr lang="en-US" sz="2000" dirty="0">
                <a:latin typeface="Calibri"/>
                <a:cs typeface="Arial"/>
              </a:rPr>
              <a:t> vaccines is not fully characterized. Therefore, periodic revaccination should be considered for individuals who are at high risk of exposure to more virulent </a:t>
            </a:r>
            <a:r>
              <a:rPr lang="en-US" sz="2000" dirty="0" err="1">
                <a:latin typeface="Calibri"/>
                <a:cs typeface="Arial"/>
              </a:rPr>
              <a:t>orthopoxviruses</a:t>
            </a:r>
            <a:r>
              <a:rPr lang="en-US" sz="2000" dirty="0">
                <a:latin typeface="Calibri"/>
                <a:cs typeface="Arial"/>
              </a:rPr>
              <a:t> (e.g. variola virus, monkeypox virus, cowpox virus, vaccinia virus and/or others as appropriate). This may be as often as every 2 to 5 years for laboratory workers at highest risk of exposure, as practiced in the two authorized WHO Collaborating </a:t>
            </a:r>
            <a:r>
              <a:rPr lang="en-US" sz="2000" dirty="0" err="1">
                <a:latin typeface="Calibri"/>
                <a:cs typeface="Arial"/>
              </a:rPr>
              <a:t>Centres</a:t>
            </a:r>
            <a:r>
              <a:rPr lang="en-US" sz="2000" dirty="0">
                <a:latin typeface="Calibri"/>
                <a:cs typeface="Arial"/>
              </a:rPr>
              <a:t> for variola virus research, or less frequently in other settings, according to the latest available information on duration of protection for the vaccines used.​</a:t>
            </a:r>
          </a:p>
        </p:txBody>
      </p:sp>
    </p:spTree>
    <p:extLst>
      <p:ext uri="{BB962C8B-B14F-4D97-AF65-F5344CB8AC3E}">
        <p14:creationId xmlns:p14="http://schemas.microsoft.com/office/powerpoint/2010/main" val="412027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122BB60-DCE5-44D8-9BE5-C9353B40188B}"/>
              </a:ext>
            </a:extLst>
          </p:cNvPr>
          <p:cNvGraphicFramePr>
            <a:graphicFrameLocks noChangeAspect="1"/>
          </p:cNvGraphicFramePr>
          <p:nvPr>
            <p:custDataLst>
              <p:tags r:id="rId1"/>
            </p:custDataLst>
            <p:extLst>
              <p:ext uri="{D42A27DB-BD31-4B8C-83A1-F6EECF244321}">
                <p14:modId xmlns:p14="http://schemas.microsoft.com/office/powerpoint/2010/main" val="180248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6" name="think-cell data - do not delete" hidden="1">
                        <a:extLst>
                          <a:ext uri="{FF2B5EF4-FFF2-40B4-BE49-F238E27FC236}">
                            <a16:creationId xmlns:a16="http://schemas.microsoft.com/office/drawing/2014/main" id="{6122BB60-DCE5-44D8-9BE5-C9353B4018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18C1A218-6437-40D3-AB55-F16DE9047779}"/>
              </a:ext>
            </a:extLst>
          </p:cNvPr>
          <p:cNvSpPr>
            <a:spLocks noGrp="1"/>
          </p:cNvSpPr>
          <p:nvPr>
            <p:ph idx="1"/>
          </p:nvPr>
        </p:nvSpPr>
        <p:spPr>
          <a:xfrm>
            <a:off x="457199" y="1850564"/>
            <a:ext cx="11277599" cy="3884295"/>
          </a:xfrm>
        </p:spPr>
        <p:txBody>
          <a:bodyPr>
            <a:normAutofit/>
          </a:bodyPr>
          <a:lstStyle/>
          <a:p>
            <a:pPr marL="0" indent="0">
              <a:lnSpc>
                <a:spcPct val="107000"/>
              </a:lnSpc>
              <a:spcBef>
                <a:spcPts val="0"/>
              </a:spcBef>
              <a:spcAft>
                <a:spcPts val="800"/>
              </a:spcAft>
              <a:buNone/>
            </a:pPr>
            <a:r>
              <a:rPr lang="en-US" sz="2000" dirty="0">
                <a:effectLst/>
                <a:latin typeface="Calibri"/>
                <a:ea typeface="Calibri" panose="020F0502020204030204" pitchFamily="34" charset="0"/>
                <a:cs typeface="Calibri"/>
              </a:rPr>
              <a:t>WHO recommends that for immunocompetent non-pregnant individuals, non-replicating vaccine (MVA-BN), minimally replicating vaccines (LC16-KMB), replicating cell-culture derived vaccinia-based vaccines (</a:t>
            </a:r>
            <a:r>
              <a:rPr lang="en-US" sz="2000" dirty="0">
                <a:latin typeface="Calibri"/>
                <a:ea typeface="Calibri" panose="020F0502020204030204" pitchFamily="34" charset="0"/>
                <a:cs typeface="Calibri"/>
              </a:rPr>
              <a:t>e</a:t>
            </a:r>
            <a:r>
              <a:rPr lang="en-US" sz="2000" dirty="0">
                <a:effectLst/>
                <a:latin typeface="Calibri"/>
                <a:ea typeface="Calibri" panose="020F0502020204030204" pitchFamily="34" charset="0"/>
                <a:cs typeface="Calibri"/>
              </a:rPr>
              <a:t>.g. ACAM2000) or equivalent vaccines that meet WHO standards for quality, are appropriate for use.</a:t>
            </a:r>
          </a:p>
          <a:p>
            <a:pPr marL="0" indent="0">
              <a:lnSpc>
                <a:spcPct val="107000"/>
              </a:lnSpc>
              <a:spcBef>
                <a:spcPts val="0"/>
              </a:spcBef>
              <a:spcAft>
                <a:spcPts val="800"/>
              </a:spcAft>
              <a:buNone/>
            </a:pPr>
            <a:endParaRPr lang="en-US" sz="2000" dirty="0">
              <a:effectLst/>
              <a:latin typeface="Calibri"/>
              <a:ea typeface="Calibri" panose="020F0502020204030204" pitchFamily="34" charset="0"/>
              <a:cs typeface="Calibri"/>
            </a:endParaRPr>
          </a:p>
          <a:p>
            <a:pPr marL="0" indent="0">
              <a:lnSpc>
                <a:spcPct val="107000"/>
              </a:lnSpc>
              <a:spcBef>
                <a:spcPts val="0"/>
              </a:spcBef>
              <a:spcAft>
                <a:spcPts val="800"/>
              </a:spcAft>
              <a:buNone/>
            </a:pPr>
            <a:r>
              <a:rPr lang="en-US" sz="2000" dirty="0">
                <a:effectLst/>
                <a:latin typeface="Calibri"/>
                <a:ea typeface="Calibri" panose="020F0502020204030204" pitchFamily="34" charset="0"/>
                <a:cs typeface="Arial"/>
              </a:rPr>
              <a:t>Specific considerations, </a:t>
            </a:r>
            <a:r>
              <a:rPr lang="en-US" sz="2000" dirty="0">
                <a:effectLst/>
                <a:latin typeface="Calibri"/>
                <a:ea typeface="Calibri" panose="020F0502020204030204" pitchFamily="34" charset="0"/>
                <a:cs typeface="Times New Roman"/>
              </a:rPr>
              <a:t>including potential off-label </a:t>
            </a:r>
            <a:r>
              <a:rPr lang="en-US" sz="2000" dirty="0">
                <a:latin typeface="Calibri"/>
                <a:ea typeface="Calibri" panose="020F0502020204030204" pitchFamily="34" charset="0"/>
                <a:cs typeface="Times New Roman"/>
              </a:rPr>
              <a:t>use,</a:t>
            </a:r>
            <a:r>
              <a:rPr lang="en-US" sz="2000" dirty="0">
                <a:effectLst/>
                <a:latin typeface="Calibri"/>
                <a:ea typeface="Calibri" panose="020F0502020204030204" pitchFamily="34" charset="0"/>
                <a:cs typeface="Arial"/>
              </a:rPr>
              <a:t> apply as to vaccine choice for special population groups (see recommendation on vaccine choice for special populations).</a:t>
            </a:r>
          </a:p>
        </p:txBody>
      </p:sp>
      <p:sp>
        <p:nvSpPr>
          <p:cNvPr id="4" name="Slide Number Placeholder 3">
            <a:extLst>
              <a:ext uri="{FF2B5EF4-FFF2-40B4-BE49-F238E27FC236}">
                <a16:creationId xmlns:a16="http://schemas.microsoft.com/office/drawing/2014/main" id="{4F0C36F8-5464-4FD5-898B-6C54C194D7FE}"/>
              </a:ext>
            </a:extLst>
          </p:cNvPr>
          <p:cNvSpPr>
            <a:spLocks noGrp="1"/>
          </p:cNvSpPr>
          <p:nvPr>
            <p:ph type="sldNum" sz="quarter" idx="12"/>
          </p:nvPr>
        </p:nvSpPr>
        <p:spPr/>
        <p:txBody>
          <a:bodyPr/>
          <a:lstStyle/>
          <a:p>
            <a:fld id="{714BF2E0-EE3B-6A4E-9FB9-82DE86E1F02F}" type="slidenum">
              <a:rPr lang="en-US" smtClean="0"/>
              <a:pPr/>
              <a:t>5</a:t>
            </a:fld>
            <a:endParaRPr lang="en-US"/>
          </a:p>
        </p:txBody>
      </p:sp>
      <p:sp>
        <p:nvSpPr>
          <p:cNvPr id="7" name="Title 1">
            <a:extLst>
              <a:ext uri="{FF2B5EF4-FFF2-40B4-BE49-F238E27FC236}">
                <a16:creationId xmlns:a16="http://schemas.microsoft.com/office/drawing/2014/main" id="{11C9CE38-F115-4F82-B2AE-C8254E85ECDF}"/>
              </a:ext>
            </a:extLst>
          </p:cNvPr>
          <p:cNvSpPr txBox="1">
            <a:spLocks/>
          </p:cNvSpPr>
          <p:nvPr/>
        </p:nvSpPr>
        <p:spPr>
          <a:xfrm>
            <a:off x="457200" y="685800"/>
            <a:ext cx="11277600" cy="10048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0" i="0" kern="1200">
                <a:solidFill>
                  <a:srgbClr val="00205C"/>
                </a:solidFill>
                <a:latin typeface="+mn-lt"/>
                <a:ea typeface="+mj-ea"/>
                <a:cs typeface="+mj-cs"/>
              </a:defRPr>
            </a:lvl1pPr>
          </a:lstStyle>
          <a:p>
            <a:r>
              <a:rPr lang="en-US" sz="2800" dirty="0"/>
              <a:t>Recommendation 3: choice of vaccines for immunocompetent non-pregnant individuals</a:t>
            </a:r>
          </a:p>
        </p:txBody>
      </p:sp>
    </p:spTree>
    <p:extLst>
      <p:ext uri="{BB962C8B-B14F-4D97-AF65-F5344CB8AC3E}">
        <p14:creationId xmlns:p14="http://schemas.microsoft.com/office/powerpoint/2010/main" val="59597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631C-DAA2-4EA2-969A-B8C52AFE2788}"/>
              </a:ext>
            </a:extLst>
          </p:cNvPr>
          <p:cNvSpPr>
            <a:spLocks noGrp="1"/>
          </p:cNvSpPr>
          <p:nvPr>
            <p:ph type="title"/>
          </p:nvPr>
        </p:nvSpPr>
        <p:spPr/>
        <p:txBody>
          <a:bodyPr>
            <a:normAutofit/>
          </a:bodyPr>
          <a:lstStyle/>
          <a:p>
            <a:r>
              <a:rPr lang="en-US" sz="2800" dirty="0"/>
              <a:t>Recommendation 4: choice of vaccine for special populations - infants, children and adolescents</a:t>
            </a:r>
          </a:p>
        </p:txBody>
      </p:sp>
      <p:sp>
        <p:nvSpPr>
          <p:cNvPr id="3" name="Content Placeholder 2">
            <a:extLst>
              <a:ext uri="{FF2B5EF4-FFF2-40B4-BE49-F238E27FC236}">
                <a16:creationId xmlns:a16="http://schemas.microsoft.com/office/drawing/2014/main" id="{C0CEE445-A451-4F0B-8333-17343A91406E}"/>
              </a:ext>
            </a:extLst>
          </p:cNvPr>
          <p:cNvSpPr>
            <a:spLocks noGrp="1"/>
          </p:cNvSpPr>
          <p:nvPr>
            <p:ph idx="1"/>
          </p:nvPr>
        </p:nvSpPr>
        <p:spPr/>
        <p:txBody>
          <a:bodyPr>
            <a:normAutofit/>
          </a:bodyPr>
          <a:lstStyle/>
          <a:p>
            <a:pPr marL="0" indent="0">
              <a:lnSpc>
                <a:spcPct val="107000"/>
              </a:lnSpc>
              <a:spcAft>
                <a:spcPts val="800"/>
              </a:spcAft>
              <a:buNone/>
            </a:pPr>
            <a:r>
              <a:rPr lang="en-US" sz="2000" dirty="0">
                <a:effectLst/>
                <a:latin typeface="Calibri"/>
                <a:ea typeface="Calibri" panose="020F0502020204030204" pitchFamily="34" charset="0"/>
                <a:cs typeface="Calibri"/>
              </a:rPr>
              <a:t>For infants, children and adolescents, where consideration is given to vaccination, non-replicating (MVA-BN) or minimally replicating (LC16-KMB) vaccines </a:t>
            </a:r>
            <a:r>
              <a:rPr lang="en-US" sz="2000" dirty="0">
                <a:latin typeface="Calibri"/>
                <a:ea typeface="Calibri" panose="020F0502020204030204" pitchFamily="34" charset="0"/>
                <a:cs typeface="Calibri"/>
              </a:rPr>
              <a:t>may be</a:t>
            </a:r>
            <a:r>
              <a:rPr lang="en-US" sz="2000" dirty="0">
                <a:effectLst/>
                <a:latin typeface="Calibri"/>
                <a:ea typeface="Calibri" panose="020F0502020204030204" pitchFamily="34" charset="0"/>
                <a:cs typeface="Calibri"/>
              </a:rPr>
              <a:t> used.</a:t>
            </a:r>
            <a:endParaRPr lang="en-US" sz="2000" dirty="0">
              <a:effectLst/>
              <a:latin typeface="Calibri"/>
              <a:ea typeface="Calibri" panose="020F0502020204030204" pitchFamily="34" charset="0"/>
              <a:cs typeface="Arial"/>
            </a:endParaRPr>
          </a:p>
          <a:p>
            <a:pPr>
              <a:lnSpc>
                <a:spcPct val="115000"/>
              </a:lnSpc>
              <a:spcAft>
                <a:spcPts val="800"/>
              </a:spcAft>
            </a:pPr>
            <a:r>
              <a:rPr lang="en-US" sz="2000" dirty="0">
                <a:effectLst/>
                <a:latin typeface="Calibri"/>
                <a:ea typeface="Calibri" panose="020F0502020204030204" pitchFamily="34" charset="0"/>
                <a:cs typeface="Arial"/>
              </a:rPr>
              <a:t>LC16-KMB is approved for use in children in Japan. </a:t>
            </a:r>
            <a:r>
              <a:rPr lang="en-US" sz="2000" dirty="0">
                <a:latin typeface="Calibri"/>
                <a:ea typeface="Calibri" panose="020F0502020204030204" pitchFamily="34" charset="0"/>
                <a:cs typeface="Arial"/>
              </a:rPr>
              <a:t>While MVA-BN</a:t>
            </a:r>
            <a:r>
              <a:rPr lang="en-US" sz="2000" dirty="0">
                <a:effectLst/>
                <a:latin typeface="Calibri"/>
                <a:ea typeface="Calibri" panose="020F0502020204030204" pitchFamily="34" charset="0"/>
                <a:cs typeface="Arial"/>
              </a:rPr>
              <a:t> is currently not licensed for persons under 18 years old</a:t>
            </a:r>
            <a:r>
              <a:rPr lang="en-US" sz="2000" dirty="0">
                <a:latin typeface="Calibri"/>
                <a:ea typeface="Calibri" panose="020F0502020204030204" pitchFamily="34" charset="0"/>
                <a:cs typeface="Arial"/>
              </a:rPr>
              <a:t>, this vaccine may</a:t>
            </a:r>
            <a:r>
              <a:rPr lang="en-US" sz="2000" dirty="0">
                <a:effectLst/>
                <a:latin typeface="Calibri"/>
                <a:ea typeface="Calibri" panose="020F0502020204030204" pitchFamily="34" charset="0"/>
                <a:cs typeface="Arial"/>
              </a:rPr>
              <a:t> be used in </a:t>
            </a:r>
            <a:r>
              <a:rPr lang="en-US" sz="2000" dirty="0">
                <a:latin typeface="Calibri"/>
                <a:ea typeface="Calibri" panose="020F0502020204030204" pitchFamily="34" charset="0"/>
                <a:cs typeface="Arial"/>
              </a:rPr>
              <a:t>infants, children and adolescents when</a:t>
            </a:r>
            <a:r>
              <a:rPr lang="en-US" sz="2000" dirty="0">
                <a:effectLst/>
                <a:latin typeface="Calibri"/>
                <a:ea typeface="Calibri" panose="020F0502020204030204" pitchFamily="34" charset="0"/>
                <a:cs typeface="Arial"/>
              </a:rPr>
              <a:t> the benefits of vaccination</a:t>
            </a:r>
            <a:r>
              <a:rPr lang="en-US" sz="2000" dirty="0">
                <a:latin typeface="Calibri"/>
                <a:ea typeface="Calibri" panose="020F0502020204030204" pitchFamily="34" charset="0"/>
                <a:cs typeface="Arial"/>
              </a:rPr>
              <a:t> outweigh</a:t>
            </a:r>
            <a:r>
              <a:rPr lang="en-US" sz="2000" dirty="0">
                <a:effectLst/>
                <a:latin typeface="Calibri"/>
                <a:ea typeface="Calibri" panose="020F0502020204030204" pitchFamily="34" charset="0"/>
                <a:cs typeface="Arial"/>
              </a:rPr>
              <a:t> the potential risks</a:t>
            </a:r>
            <a:r>
              <a:rPr lang="en-US" sz="2000" dirty="0">
                <a:latin typeface="Calibri"/>
                <a:ea typeface="Calibri" panose="020F0502020204030204" pitchFamily="34" charset="0"/>
                <a:cs typeface="Arial"/>
              </a:rPr>
              <a:t> </a:t>
            </a:r>
            <a:r>
              <a:rPr lang="en-US" sz="2000" dirty="0">
                <a:latin typeface="Calibri"/>
                <a:ea typeface="Calibri" panose="020F0502020204030204" pitchFamily="34" charset="0"/>
                <a:cs typeface="Calibri"/>
              </a:rPr>
              <a:t>in the context of an </a:t>
            </a:r>
            <a:r>
              <a:rPr lang="en-US" sz="2000" dirty="0" err="1">
                <a:latin typeface="Calibri"/>
                <a:ea typeface="Calibri" panose="020F0502020204030204" pitchFamily="34" charset="0"/>
                <a:cs typeface="Calibri"/>
              </a:rPr>
              <a:t>mpox</a:t>
            </a:r>
            <a:r>
              <a:rPr lang="en-US" sz="2000" dirty="0">
                <a:latin typeface="Calibri"/>
                <a:ea typeface="Calibri" panose="020F0502020204030204" pitchFamily="34" charset="0"/>
                <a:cs typeface="Calibri"/>
              </a:rPr>
              <a:t> outbreak</a:t>
            </a:r>
            <a:r>
              <a:rPr lang="en-US" sz="2000" dirty="0">
                <a:effectLst/>
                <a:latin typeface="Calibri"/>
                <a:ea typeface="Calibri" panose="020F0502020204030204" pitchFamily="34" charset="0"/>
                <a:cs typeface="Arial"/>
              </a:rPr>
              <a:t>.</a:t>
            </a:r>
            <a:r>
              <a:rPr lang="en-US" sz="2000" dirty="0">
                <a:latin typeface="Calibri"/>
                <a:ea typeface="Calibri" panose="020F0502020204030204" pitchFamily="34" charset="0"/>
                <a:cs typeface="Arial"/>
              </a:rPr>
              <a:t> </a:t>
            </a:r>
            <a:r>
              <a:rPr lang="en-US" sz="2000" dirty="0">
                <a:effectLst/>
                <a:latin typeface="Calibri"/>
                <a:ea typeface="Calibri" panose="020F0502020204030204" pitchFamily="34" charset="0"/>
                <a:cs typeface="Arial"/>
              </a:rPr>
              <a:t> The use of MVA-BN in children constitutes an “off-label” product use</a:t>
            </a:r>
            <a:r>
              <a:rPr lang="en-US" sz="2000" dirty="0">
                <a:latin typeface="Calibri"/>
                <a:ea typeface="Calibri" panose="020F0502020204030204" pitchFamily="34" charset="0"/>
                <a:cs typeface="Arial"/>
              </a:rPr>
              <a:t>.</a:t>
            </a:r>
            <a:endParaRPr lang="en-US" sz="2000" dirty="0">
              <a:latin typeface="Calibri"/>
              <a:cs typeface="Calibri"/>
            </a:endParaRPr>
          </a:p>
          <a:p>
            <a:pPr marL="0" indent="0">
              <a:lnSpc>
                <a:spcPct val="114999"/>
              </a:lnSpc>
              <a:spcAft>
                <a:spcPts val="800"/>
              </a:spcAft>
              <a:buNone/>
            </a:pPr>
            <a:r>
              <a:rPr lang="en-US" sz="2000" dirty="0">
                <a:latin typeface="Calibri"/>
                <a:cs typeface="Calibri"/>
              </a:rPr>
              <a:t>Replicating vaccine (such as ACAM2000) should not be used in infants. </a:t>
            </a:r>
            <a:endParaRPr lang="en-US" sz="2000" dirty="0">
              <a:effectLst/>
              <a:latin typeface="Calibri"/>
              <a:ea typeface="Calibri" panose="020F0502020204030204" pitchFamily="34" charset="0"/>
              <a:cs typeface="Times New Roman"/>
            </a:endParaRPr>
          </a:p>
          <a:p>
            <a:pPr marL="0" indent="0">
              <a:lnSpc>
                <a:spcPct val="115000"/>
              </a:lnSpc>
              <a:spcAft>
                <a:spcPts val="800"/>
              </a:spcAft>
              <a:buNone/>
            </a:pPr>
            <a:r>
              <a:rPr lang="en-US" sz="2000" dirty="0">
                <a:effectLst/>
                <a:latin typeface="Calibri"/>
                <a:ea typeface="Calibri" panose="020F0502020204030204" pitchFamily="34" charset="0"/>
                <a:cs typeface="Times New Roman"/>
              </a:rPr>
              <a:t>WHO recommends </a:t>
            </a:r>
            <a:r>
              <a:rPr lang="en-US" sz="2000" dirty="0">
                <a:latin typeface="Calibri"/>
                <a:ea typeface="Calibri" panose="020F0502020204030204" pitchFamily="34" charset="0"/>
                <a:cs typeface="Times New Roman"/>
              </a:rPr>
              <a:t>further collection</a:t>
            </a:r>
            <a:r>
              <a:rPr lang="en-US" sz="2000" dirty="0">
                <a:effectLst/>
                <a:latin typeface="Calibri"/>
                <a:ea typeface="Calibri" panose="020F0502020204030204" pitchFamily="34" charset="0"/>
                <a:cs typeface="Times New Roman"/>
              </a:rPr>
              <a:t> of </a:t>
            </a:r>
            <a:r>
              <a:rPr lang="en-US" sz="2000" dirty="0">
                <a:latin typeface="Calibri"/>
                <a:ea typeface="Calibri" panose="020F0502020204030204" pitchFamily="34" charset="0"/>
                <a:cs typeface="Times New Roman"/>
              </a:rPr>
              <a:t>data</a:t>
            </a:r>
            <a:r>
              <a:rPr lang="en-US" sz="2000" dirty="0">
                <a:effectLst/>
                <a:latin typeface="Calibri"/>
                <a:ea typeface="Calibri" panose="020F0502020204030204" pitchFamily="34" charset="0"/>
                <a:cs typeface="Times New Roman"/>
              </a:rPr>
              <a:t> on vaccine </a:t>
            </a:r>
            <a:r>
              <a:rPr lang="en-US" sz="2000" dirty="0">
                <a:latin typeface="Calibri"/>
                <a:ea typeface="Calibri" panose="020F0502020204030204" pitchFamily="34" charset="0"/>
                <a:cs typeface="Times New Roman"/>
              </a:rPr>
              <a:t>safety and effectiveness</a:t>
            </a:r>
            <a:r>
              <a:rPr lang="en-US" sz="2000" dirty="0">
                <a:effectLst/>
                <a:latin typeface="Calibri"/>
                <a:ea typeface="Calibri" panose="020F0502020204030204" pitchFamily="34" charset="0"/>
                <a:cs typeface="Times New Roman"/>
              </a:rPr>
              <a:t> </a:t>
            </a:r>
            <a:r>
              <a:rPr lang="en-US" sz="2000" dirty="0">
                <a:latin typeface="Calibri"/>
                <a:ea typeface="Calibri" panose="020F0502020204030204" pitchFamily="34" charset="0"/>
                <a:cs typeface="Times New Roman"/>
              </a:rPr>
              <a:t>for</a:t>
            </a:r>
            <a:r>
              <a:rPr lang="en-US" sz="2000" dirty="0">
                <a:effectLst/>
                <a:latin typeface="Calibri"/>
                <a:ea typeface="Calibri" panose="020F0502020204030204" pitchFamily="34" charset="0"/>
                <a:cs typeface="Times New Roman"/>
              </a:rPr>
              <a:t> these populations.</a:t>
            </a:r>
          </a:p>
          <a:p>
            <a:endParaRPr lang="en-US" sz="1800" dirty="0"/>
          </a:p>
        </p:txBody>
      </p:sp>
      <p:sp>
        <p:nvSpPr>
          <p:cNvPr id="4" name="Slide Number Placeholder 3">
            <a:extLst>
              <a:ext uri="{FF2B5EF4-FFF2-40B4-BE49-F238E27FC236}">
                <a16:creationId xmlns:a16="http://schemas.microsoft.com/office/drawing/2014/main" id="{126FFEB8-7238-4824-9FC9-A84BDCA335DA}"/>
              </a:ext>
            </a:extLst>
          </p:cNvPr>
          <p:cNvSpPr>
            <a:spLocks noGrp="1"/>
          </p:cNvSpPr>
          <p:nvPr>
            <p:ph type="sldNum" sz="quarter" idx="12"/>
          </p:nvPr>
        </p:nvSpPr>
        <p:spPr/>
        <p:txBody>
          <a:bodyPr/>
          <a:lstStyle/>
          <a:p>
            <a:fld id="{714BF2E0-EE3B-6A4E-9FB9-82DE86E1F02F}" type="slidenum">
              <a:rPr lang="en-US" smtClean="0"/>
              <a:pPr/>
              <a:t>6</a:t>
            </a:fld>
            <a:endParaRPr lang="en-US"/>
          </a:p>
        </p:txBody>
      </p:sp>
    </p:spTree>
    <p:extLst>
      <p:ext uri="{BB962C8B-B14F-4D97-AF65-F5344CB8AC3E}">
        <p14:creationId xmlns:p14="http://schemas.microsoft.com/office/powerpoint/2010/main" val="1836503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7F4748A-B960-4345-A726-F226B8923402}"/>
              </a:ext>
            </a:extLst>
          </p:cNvPr>
          <p:cNvGraphicFramePr>
            <a:graphicFrameLocks noChangeAspect="1"/>
          </p:cNvGraphicFramePr>
          <p:nvPr>
            <p:custDataLst>
              <p:tags r:id="rId1"/>
            </p:custDataLst>
            <p:extLst>
              <p:ext uri="{D42A27DB-BD31-4B8C-83A1-F6EECF244321}">
                <p14:modId xmlns:p14="http://schemas.microsoft.com/office/powerpoint/2010/main" val="629153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6" name="think-cell data - do not delete" hidden="1">
                        <a:extLst>
                          <a:ext uri="{FF2B5EF4-FFF2-40B4-BE49-F238E27FC236}">
                            <a16:creationId xmlns:a16="http://schemas.microsoft.com/office/drawing/2014/main" id="{67F4748A-B960-4345-A726-F226B89234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3C631C-DAA2-4EA2-969A-B8C52AFE2788}"/>
              </a:ext>
            </a:extLst>
          </p:cNvPr>
          <p:cNvSpPr>
            <a:spLocks noGrp="1"/>
          </p:cNvSpPr>
          <p:nvPr>
            <p:ph type="title"/>
          </p:nvPr>
        </p:nvSpPr>
        <p:spPr/>
        <p:txBody>
          <a:bodyPr vert="horz">
            <a:normAutofit/>
          </a:bodyPr>
          <a:lstStyle/>
          <a:p>
            <a:r>
              <a:rPr lang="en-US" sz="2800" dirty="0"/>
              <a:t>Recommendation 4: choice of vaccine for special populations – immunocompromised persons and persons with other conditions (continued)</a:t>
            </a:r>
          </a:p>
        </p:txBody>
      </p:sp>
      <p:sp>
        <p:nvSpPr>
          <p:cNvPr id="3" name="Content Placeholder 2">
            <a:extLst>
              <a:ext uri="{FF2B5EF4-FFF2-40B4-BE49-F238E27FC236}">
                <a16:creationId xmlns:a16="http://schemas.microsoft.com/office/drawing/2014/main" id="{C0CEE445-A451-4F0B-8333-17343A91406E}"/>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sz="2000" dirty="0">
                <a:solidFill>
                  <a:srgbClr val="374151"/>
                </a:solidFill>
                <a:effectLst/>
                <a:latin typeface="Calibri"/>
                <a:ea typeface="Calibri" panose="020F0502020204030204" pitchFamily="34" charset="0"/>
                <a:cs typeface="Calibri"/>
              </a:rPr>
              <a:t>For immunocompromised individuals for whom replicating (such as ACAM2000) or minimally replicating (LC16-KMB) vaccine is contraindicated, non-replicating vaccine (MVA-BN) should be used; likewise for individuals for whom there are warnings or precautions because of immunosuppressive therapies or proliferative skin conditions (e.g. atopic dermatitis), non-replicating (MVA-BN) vaccine should be used.</a:t>
            </a:r>
          </a:p>
          <a:p>
            <a:pPr marL="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000" dirty="0">
                <a:solidFill>
                  <a:srgbClr val="374151"/>
                </a:solidFill>
                <a:effectLst/>
                <a:latin typeface="Calibri"/>
                <a:ea typeface="Calibri" panose="020F0502020204030204" pitchFamily="34" charset="0"/>
                <a:cs typeface="Calibri"/>
              </a:rPr>
              <a:t>Immunocompromised persons include those with active cancer, transplant recipients, immunodeficiency, and active treatment with immunosuppressive agents. It also includes people living with HIV with a current CD4 cell count of &lt;200 cells µl.</a:t>
            </a:r>
            <a:endParaRPr lang="en-US" sz="2000" dirty="0">
              <a:effectLst/>
              <a:latin typeface="Calibri"/>
              <a:ea typeface="Calibri" panose="020F0502020204030204" pitchFamily="34" charset="0"/>
              <a:cs typeface="Calibri"/>
            </a:endParaRPr>
          </a:p>
          <a:p>
            <a:endParaRPr lang="en-US" sz="1800" dirty="0"/>
          </a:p>
        </p:txBody>
      </p:sp>
      <p:sp>
        <p:nvSpPr>
          <p:cNvPr id="4" name="Slide Number Placeholder 3">
            <a:extLst>
              <a:ext uri="{FF2B5EF4-FFF2-40B4-BE49-F238E27FC236}">
                <a16:creationId xmlns:a16="http://schemas.microsoft.com/office/drawing/2014/main" id="{126FFEB8-7238-4824-9FC9-A84BDCA335DA}"/>
              </a:ext>
            </a:extLst>
          </p:cNvPr>
          <p:cNvSpPr>
            <a:spLocks noGrp="1"/>
          </p:cNvSpPr>
          <p:nvPr>
            <p:ph type="sldNum" sz="quarter" idx="12"/>
          </p:nvPr>
        </p:nvSpPr>
        <p:spPr/>
        <p:txBody>
          <a:bodyPr/>
          <a:lstStyle/>
          <a:p>
            <a:fld id="{714BF2E0-EE3B-6A4E-9FB9-82DE86E1F02F}" type="slidenum">
              <a:rPr lang="en-US" smtClean="0"/>
              <a:pPr/>
              <a:t>7</a:t>
            </a:fld>
            <a:endParaRPr lang="en-US"/>
          </a:p>
        </p:txBody>
      </p:sp>
    </p:spTree>
    <p:extLst>
      <p:ext uri="{BB962C8B-B14F-4D97-AF65-F5344CB8AC3E}">
        <p14:creationId xmlns:p14="http://schemas.microsoft.com/office/powerpoint/2010/main" val="127748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3C51E96-235C-4DCF-8E8E-2125B0120238}"/>
              </a:ext>
            </a:extLst>
          </p:cNvPr>
          <p:cNvGraphicFramePr>
            <a:graphicFrameLocks noChangeAspect="1"/>
          </p:cNvGraphicFramePr>
          <p:nvPr>
            <p:custDataLst>
              <p:tags r:id="rId1"/>
            </p:custDataLst>
            <p:extLst>
              <p:ext uri="{D42A27DB-BD31-4B8C-83A1-F6EECF244321}">
                <p14:modId xmlns:p14="http://schemas.microsoft.com/office/powerpoint/2010/main" val="528718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6" name="think-cell data - do not delete" hidden="1">
                        <a:extLst>
                          <a:ext uri="{FF2B5EF4-FFF2-40B4-BE49-F238E27FC236}">
                            <a16:creationId xmlns:a16="http://schemas.microsoft.com/office/drawing/2014/main" id="{73C51E96-235C-4DCF-8E8E-2125B01202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3C631C-DAA2-4EA2-969A-B8C52AFE2788}"/>
              </a:ext>
            </a:extLst>
          </p:cNvPr>
          <p:cNvSpPr>
            <a:spLocks noGrp="1"/>
          </p:cNvSpPr>
          <p:nvPr>
            <p:ph type="title"/>
          </p:nvPr>
        </p:nvSpPr>
        <p:spPr/>
        <p:txBody>
          <a:bodyPr vert="horz">
            <a:normAutofit/>
          </a:bodyPr>
          <a:lstStyle/>
          <a:p>
            <a:r>
              <a:rPr lang="en-US" sz="2800" dirty="0"/>
              <a:t>Recommendation 4: choice of vaccine for special populations – pregnancy (continued)</a:t>
            </a:r>
          </a:p>
        </p:txBody>
      </p:sp>
      <p:sp>
        <p:nvSpPr>
          <p:cNvPr id="3" name="Content Placeholder 2">
            <a:extLst>
              <a:ext uri="{FF2B5EF4-FFF2-40B4-BE49-F238E27FC236}">
                <a16:creationId xmlns:a16="http://schemas.microsoft.com/office/drawing/2014/main" id="{C0CEE445-A451-4F0B-8333-17343A91406E}"/>
              </a:ext>
            </a:extLst>
          </p:cNvPr>
          <p:cNvSpPr>
            <a:spLocks noGrp="1"/>
          </p:cNvSpPr>
          <p:nvPr>
            <p:ph idx="1"/>
          </p:nvPr>
        </p:nvSpPr>
        <p:spPr/>
        <p:txBody>
          <a:bodyPr>
            <a:normAutofit/>
          </a:bodyPr>
          <a:lstStyle/>
          <a:p>
            <a:pPr marL="0" indent="0">
              <a:lnSpc>
                <a:spcPct val="107000"/>
              </a:lnSpc>
              <a:spcAft>
                <a:spcPts val="800"/>
              </a:spcAft>
              <a:buNone/>
            </a:pPr>
            <a:r>
              <a:rPr lang="en-US" sz="2000" dirty="0">
                <a:solidFill>
                  <a:srgbClr val="374151"/>
                </a:solidFill>
                <a:effectLst/>
                <a:latin typeface="Calibri"/>
                <a:ea typeface="Calibri" panose="020F0502020204030204" pitchFamily="34" charset="0"/>
                <a:cs typeface="Calibri"/>
              </a:rPr>
              <a:t>During pregnancy, where consideration is given to vaccination, non-replicating vaccine (MVA-BN</a:t>
            </a:r>
            <a:r>
              <a:rPr lang="en-US" sz="2000" dirty="0">
                <a:effectLst/>
                <a:latin typeface="Calibri"/>
                <a:ea typeface="Calibri" panose="020F0502020204030204" pitchFamily="34" charset="0"/>
                <a:cs typeface="Calibri"/>
              </a:rPr>
              <a:t>) </a:t>
            </a:r>
            <a:r>
              <a:rPr lang="en-US" sz="2000" dirty="0">
                <a:latin typeface="Calibri"/>
                <a:ea typeface="Calibri" panose="020F0502020204030204" pitchFamily="34" charset="0"/>
                <a:cs typeface="Calibri"/>
              </a:rPr>
              <a:t>may be</a:t>
            </a:r>
            <a:r>
              <a:rPr lang="en-US" sz="2000" dirty="0">
                <a:effectLst/>
                <a:latin typeface="Calibri"/>
                <a:ea typeface="Calibri" panose="020F0502020204030204" pitchFamily="34" charset="0"/>
                <a:cs typeface="Calibri"/>
              </a:rPr>
              <a:t> used.</a:t>
            </a:r>
            <a:r>
              <a:rPr lang="en-US" sz="2000" dirty="0">
                <a:latin typeface="Calibri"/>
                <a:ea typeface="Calibri" panose="020F0502020204030204" pitchFamily="34" charset="0"/>
                <a:cs typeface="Calibri"/>
              </a:rPr>
              <a:t> Administration of MVA-BN in pregnancy constitutes “off-label” use.</a:t>
            </a:r>
            <a:endParaRPr lang="en-US" sz="2000" dirty="0">
              <a:latin typeface="Calibri"/>
              <a:cs typeface="Calibri"/>
            </a:endParaRPr>
          </a:p>
          <a:p>
            <a:pPr marL="0" indent="0">
              <a:lnSpc>
                <a:spcPct val="107000"/>
              </a:lnSpc>
              <a:spcAft>
                <a:spcPts val="800"/>
              </a:spcAft>
              <a:buNone/>
            </a:pPr>
            <a:r>
              <a:rPr lang="en-US" sz="2000" dirty="0">
                <a:solidFill>
                  <a:srgbClr val="374151"/>
                </a:solidFill>
                <a:effectLst/>
                <a:latin typeface="Calibri"/>
                <a:ea typeface="Calibri" panose="020F0502020204030204" pitchFamily="34" charset="0"/>
                <a:cs typeface="Calibri"/>
              </a:rPr>
              <a:t>There are no data available to assess the risk of minimally replicating (LC16-KMB) vaccines in pregnant women. No development and reproductive toxicology studies have been performed.</a:t>
            </a:r>
            <a:endParaRPr lang="en-US" sz="2000" dirty="0">
              <a:solidFill>
                <a:srgbClr val="000000"/>
              </a:solidFill>
              <a:effectLst/>
              <a:latin typeface="Poppins"/>
              <a:ea typeface="Calibri" panose="020F0502020204030204" pitchFamily="34" charset="0"/>
              <a:cs typeface="Poppins"/>
            </a:endParaRPr>
          </a:p>
          <a:p>
            <a:pPr marL="0" indent="0">
              <a:lnSpc>
                <a:spcPct val="107000"/>
              </a:lnSpc>
              <a:spcAft>
                <a:spcPts val="800"/>
              </a:spcAft>
              <a:buNone/>
            </a:pPr>
            <a:r>
              <a:rPr lang="en-US" sz="2000" dirty="0">
                <a:solidFill>
                  <a:srgbClr val="374151"/>
                </a:solidFill>
                <a:latin typeface="Calibri"/>
                <a:cs typeface="Calibri"/>
              </a:rPr>
              <a:t>Replicating vaccine (such as ACAM2000) should not be used in pregnancy.</a:t>
            </a:r>
            <a:r>
              <a:rPr lang="en-US" sz="2000" dirty="0">
                <a:solidFill>
                  <a:srgbClr val="FF0000"/>
                </a:solidFill>
                <a:latin typeface="Calibri"/>
                <a:cs typeface="Calibri"/>
              </a:rPr>
              <a:t> </a:t>
            </a:r>
            <a:endParaRPr lang="en-US" sz="2000" dirty="0"/>
          </a:p>
          <a:p>
            <a:endParaRPr lang="en-US" sz="1800" dirty="0"/>
          </a:p>
        </p:txBody>
      </p:sp>
      <p:sp>
        <p:nvSpPr>
          <p:cNvPr id="4" name="Slide Number Placeholder 3">
            <a:extLst>
              <a:ext uri="{FF2B5EF4-FFF2-40B4-BE49-F238E27FC236}">
                <a16:creationId xmlns:a16="http://schemas.microsoft.com/office/drawing/2014/main" id="{126FFEB8-7238-4824-9FC9-A84BDCA335DA}"/>
              </a:ext>
            </a:extLst>
          </p:cNvPr>
          <p:cNvSpPr>
            <a:spLocks noGrp="1"/>
          </p:cNvSpPr>
          <p:nvPr>
            <p:ph type="sldNum" sz="quarter" idx="12"/>
          </p:nvPr>
        </p:nvSpPr>
        <p:spPr/>
        <p:txBody>
          <a:bodyPr/>
          <a:lstStyle/>
          <a:p>
            <a:fld id="{714BF2E0-EE3B-6A4E-9FB9-82DE86E1F02F}" type="slidenum">
              <a:rPr lang="en-US" smtClean="0"/>
              <a:pPr/>
              <a:t>8</a:t>
            </a:fld>
            <a:endParaRPr lang="en-US"/>
          </a:p>
        </p:txBody>
      </p:sp>
    </p:spTree>
    <p:extLst>
      <p:ext uri="{BB962C8B-B14F-4D97-AF65-F5344CB8AC3E}">
        <p14:creationId xmlns:p14="http://schemas.microsoft.com/office/powerpoint/2010/main" val="369294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631C-DAA2-4EA2-969A-B8C52AFE2788}"/>
              </a:ext>
            </a:extLst>
          </p:cNvPr>
          <p:cNvSpPr>
            <a:spLocks noGrp="1"/>
          </p:cNvSpPr>
          <p:nvPr>
            <p:ph type="title"/>
          </p:nvPr>
        </p:nvSpPr>
        <p:spPr/>
        <p:txBody>
          <a:bodyPr>
            <a:normAutofit/>
          </a:bodyPr>
          <a:lstStyle/>
          <a:p>
            <a:r>
              <a:rPr lang="en-US" sz="2800" dirty="0"/>
              <a:t>Recommendation 5: vaccination in previously vaccinated individuals</a:t>
            </a:r>
          </a:p>
        </p:txBody>
      </p:sp>
      <p:sp>
        <p:nvSpPr>
          <p:cNvPr id="3" name="Content Placeholder 2">
            <a:extLst>
              <a:ext uri="{FF2B5EF4-FFF2-40B4-BE49-F238E27FC236}">
                <a16:creationId xmlns:a16="http://schemas.microsoft.com/office/drawing/2014/main" id="{C0CEE445-A451-4F0B-8333-17343A91406E}"/>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duration of protection of vaccinia-based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mpox</a:t>
            </a:r>
            <a:r>
              <a:rPr lang="en-US" sz="2000" dirty="0">
                <a:effectLst/>
                <a:latin typeface="Calibri" panose="020F0502020204030204" pitchFamily="34" charset="0"/>
                <a:ea typeface="Calibri" panose="020F0502020204030204" pitchFamily="34" charset="0"/>
                <a:cs typeface="Times New Roman" panose="02020603050405020304" pitchFamily="18" charset="0"/>
              </a:rPr>
              <a:t> vaccines is not fully characterized and may vary between vaccine products. WHO recommends that individuals, should they be eligible for vaccination, be vaccinated irrespective of documented previous smallpox vaccination and/or visible smallpox vaccine scar. For individuals previously vaccinated with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mpox</a:t>
            </a:r>
            <a:r>
              <a:rPr lang="en-US" sz="2000" dirty="0">
                <a:effectLst/>
                <a:latin typeface="Calibri" panose="020F0502020204030204" pitchFamily="34" charset="0"/>
                <a:ea typeface="Calibri" panose="020F0502020204030204" pitchFamily="34" charset="0"/>
                <a:cs typeface="Times New Roman" panose="02020603050405020304" pitchFamily="18" charset="0"/>
              </a:rPr>
              <a:t> vaccines, an individual benefit-risk assessment should be done. </a:t>
            </a:r>
          </a:p>
          <a:p>
            <a:pPr marL="0" marR="0" indent="0">
              <a:spcBef>
                <a:spcPts val="0"/>
              </a:spcBef>
              <a:spcAft>
                <a:spcPts val="0"/>
              </a:spcAft>
              <a:buNone/>
            </a:pPr>
            <a:endParaRPr lang="en-US" sz="2400" dirty="0"/>
          </a:p>
          <a:p>
            <a:endParaRPr lang="en-US" sz="1800" dirty="0"/>
          </a:p>
        </p:txBody>
      </p:sp>
      <p:sp>
        <p:nvSpPr>
          <p:cNvPr id="4" name="Slide Number Placeholder 3">
            <a:extLst>
              <a:ext uri="{FF2B5EF4-FFF2-40B4-BE49-F238E27FC236}">
                <a16:creationId xmlns:a16="http://schemas.microsoft.com/office/drawing/2014/main" id="{126FFEB8-7238-4824-9FC9-A84BDCA335DA}"/>
              </a:ext>
            </a:extLst>
          </p:cNvPr>
          <p:cNvSpPr>
            <a:spLocks noGrp="1"/>
          </p:cNvSpPr>
          <p:nvPr>
            <p:ph type="sldNum" sz="quarter" idx="12"/>
          </p:nvPr>
        </p:nvSpPr>
        <p:spPr/>
        <p:txBody>
          <a:bodyPr/>
          <a:lstStyle/>
          <a:p>
            <a:fld id="{714BF2E0-EE3B-6A4E-9FB9-82DE86E1F02F}" type="slidenum">
              <a:rPr lang="en-US" smtClean="0"/>
              <a:pPr/>
              <a:t>9</a:t>
            </a:fld>
            <a:endParaRPr lang="en-US"/>
          </a:p>
        </p:txBody>
      </p:sp>
    </p:spTree>
    <p:extLst>
      <p:ext uri="{BB962C8B-B14F-4D97-AF65-F5344CB8AC3E}">
        <p14:creationId xmlns:p14="http://schemas.microsoft.com/office/powerpoint/2010/main" val="2970460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270&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00&quot; g=&quot;44&quot; b=&quot;C4&quot;/&gt;&lt;/elem&gt;&lt;/m_vecMRU&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E">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HE" id="{E17D93E7-A4F3-4828-8FC3-8E0420159C6D}" vid="{59D0634D-DD3A-47DC-8CE6-91EB5BAD1D67}"/>
    </a:ext>
  </a:extLst>
</a:theme>
</file>

<file path=ppt/theme/theme2.xml><?xml version="1.0" encoding="utf-8"?>
<a:theme xmlns:a="http://schemas.openxmlformats.org/drawingml/2006/main" name="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_presentation_template_R1_V06" id="{1BDC1073-AB81-8147-89C3-A79EC2A6301F}" vid="{9D092595-E6B8-C345-B470-402B85CA4A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CDCCDCC74A14582E773F689FB6FAB" ma:contentTypeVersion="18" ma:contentTypeDescription="Create a new document." ma:contentTypeScope="" ma:versionID="43c04d1f64efd954a0aadaf15915c11c">
  <xsd:schema xmlns:xsd="http://www.w3.org/2001/XMLSchema" xmlns:xs="http://www.w3.org/2001/XMLSchema" xmlns:p="http://schemas.microsoft.com/office/2006/metadata/properties" xmlns:ns2="4f3e96ab-5722-4cd5-8cb1-6e2edb3ac6cb" xmlns:ns3="2074b3b8-ec1c-47fe-980f-58c5f25f6fdf" targetNamespace="http://schemas.microsoft.com/office/2006/metadata/properties" ma:root="true" ma:fieldsID="c9b2fd2eab30959b993ff0e0967c037c" ns2:_="" ns3:_="">
    <xsd:import namespace="4f3e96ab-5722-4cd5-8cb1-6e2edb3ac6cb"/>
    <xsd:import namespace="2074b3b8-ec1c-47fe-980f-58c5f25f6f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e96ab-5722-4cd5-8cb1-6e2edb3ac6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74b3b8-ec1c-47fe-980f-58c5f25f6fd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89586b9-ebd7-49bf-b5fd-feccfbe2386d}" ma:internalName="TaxCatchAll" ma:showField="CatchAllData" ma:web="2074b3b8-ec1c-47fe-980f-58c5f25f6f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074b3b8-ec1c-47fe-980f-58c5f25f6fdf">
      <UserInfo>
        <DisplayName>AJONG, Brian</DisplayName>
        <AccountId>768</AccountId>
        <AccountType/>
      </UserInfo>
    </SharedWithUsers>
    <lcf76f155ced4ddcb4097134ff3c332f xmlns="4f3e96ab-5722-4cd5-8cb1-6e2edb3ac6cb">
      <Terms xmlns="http://schemas.microsoft.com/office/infopath/2007/PartnerControls"/>
    </lcf76f155ced4ddcb4097134ff3c332f>
    <TaxCatchAll xmlns="2074b3b8-ec1c-47fe-980f-58c5f25f6fdf" xsi:nil="true"/>
  </documentManagement>
</p:properties>
</file>

<file path=customXml/itemProps1.xml><?xml version="1.0" encoding="utf-8"?>
<ds:datastoreItem xmlns:ds="http://schemas.openxmlformats.org/officeDocument/2006/customXml" ds:itemID="{10F10D9C-BD69-4748-AD81-36CE699E561E}">
  <ds:schemaRefs>
    <ds:schemaRef ds:uri="2074b3b8-ec1c-47fe-980f-58c5f25f6fdf"/>
    <ds:schemaRef ds:uri="4f3e96ab-5722-4cd5-8cb1-6e2edb3ac6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44C9D7-2C1B-4DD3-89AF-05314A16E0F9}">
  <ds:schemaRefs>
    <ds:schemaRef ds:uri="http://schemas.microsoft.com/sharepoint/v3/contenttype/forms"/>
  </ds:schemaRefs>
</ds:datastoreItem>
</file>

<file path=customXml/itemProps3.xml><?xml version="1.0" encoding="utf-8"?>
<ds:datastoreItem xmlns:ds="http://schemas.openxmlformats.org/officeDocument/2006/customXml" ds:itemID="{9E49D3F5-24BB-4A43-B9D8-C6368F127A96}">
  <ds:schemaRefs>
    <ds:schemaRef ds:uri="2074b3b8-ec1c-47fe-980f-58c5f25f6fdf"/>
    <ds:schemaRef ds:uri="4f3e96ab-5722-4cd5-8cb1-6e2edb3ac6c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291</TotalTime>
  <Words>1355</Words>
  <Application>Microsoft Office PowerPoint</Application>
  <PresentationFormat>Widescreen</PresentationFormat>
  <Paragraphs>63</Paragraphs>
  <Slides>12</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2" baseType="lpstr">
      <vt:lpstr>Arial</vt:lpstr>
      <vt:lpstr>Calibri</vt:lpstr>
      <vt:lpstr>Corbel</vt:lpstr>
      <vt:lpstr>Leelawadee</vt:lpstr>
      <vt:lpstr>Poppins</vt:lpstr>
      <vt:lpstr>Poppins SemiBold</vt:lpstr>
      <vt:lpstr>Segoe Condensed</vt:lpstr>
      <vt:lpstr>2_WHE</vt:lpstr>
      <vt:lpstr>Office Theme</vt:lpstr>
      <vt:lpstr>think-cell Slide</vt:lpstr>
      <vt:lpstr>  WHO (SAGE) recommendations on mpox vaccines &amp; immunization </vt:lpstr>
      <vt:lpstr>Mpox vaccines and immunization recommendations</vt:lpstr>
      <vt:lpstr>PowerPoint Presentation</vt:lpstr>
      <vt:lpstr>Recommendation 2: preventive use of mpox vaccines (outside of an outbreak)</vt:lpstr>
      <vt:lpstr>PowerPoint Presentation</vt:lpstr>
      <vt:lpstr>Recommendation 4: choice of vaccine for special populations - infants, children and adolescents</vt:lpstr>
      <vt:lpstr>Recommendation 4: choice of vaccine for special populations – immunocompromised persons and persons with other conditions (continued)</vt:lpstr>
      <vt:lpstr>Recommendation 4: choice of vaccine for special populations – pregnancy (continued)</vt:lpstr>
      <vt:lpstr>Recommendation 5: vaccination in previously vaccinated individuals</vt:lpstr>
      <vt:lpstr>Recommendation 6: “off label” use of vaccine schedules and doses</vt:lpstr>
      <vt:lpstr>Research priorities &amp; call to action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presentation</dc:title>
  <dc:subject/>
  <dc:creator>BROOKS, Donald Joseph</dc:creator>
  <cp:keywords/>
  <dc:description/>
  <cp:lastModifiedBy>DOSHI, Reena Hemendra</cp:lastModifiedBy>
  <cp:revision>4</cp:revision>
  <cp:lastPrinted>2024-03-20T10:24:48Z</cp:lastPrinted>
  <dcterms:created xsi:type="dcterms:W3CDTF">2022-05-27T09:31:14Z</dcterms:created>
  <dcterms:modified xsi:type="dcterms:W3CDTF">2024-09-11T09:23:46Z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0x010100295CDCCDCC74A14582E773F689FB6FAB</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Order">
    <vt:r8>26400</vt:r8>
  </property>
  <property fmtid="{D5CDD505-2E9C-101B-9397-08002B2CF9AE}" pid="8" name="xd_Signature">
    <vt:bool>false</vt:bool>
  </property>
  <property fmtid="{D5CDD505-2E9C-101B-9397-08002B2CF9AE}" pid="9" name="xd_ProgID">
    <vt:lpwstr/>
  </property>
  <property fmtid="{D5CDD505-2E9C-101B-9397-08002B2CF9AE}" pid="10" name="TemplateUrl">
    <vt:lpwstr/>
  </property>
</Properties>
</file>